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Layouts/slideLayout5.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1.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ustom.xml" ContentType="application/vnd.openxmlformats-officedocument.custom-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7772400" cy="100584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57630"/>
    <a:srgbClr val="72B4A3"/>
    <a:srgbClr val="E1E7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774" autoAdjust="0"/>
  </p:normalViewPr>
  <p:slideViewPr>
    <p:cSldViewPr snapToGrid="0" snapToObjects="1">
      <p:cViewPr>
        <p:scale>
          <a:sx n="70" d="100"/>
          <a:sy n="70" d="100"/>
        </p:scale>
        <p:origin x="816" y="-144"/>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ustomXml" Target="../customXml/item2.xml"/><Relationship Id="rId3" Type="http://schemas.openxmlformats.org/officeDocument/2006/relationships/presProps" Target="presProps.xml"/><Relationship Id="rId7"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10" Type="http://schemas.openxmlformats.org/officeDocument/2006/relationships/customXml" Target="../customXml/item4.xml"/><Relationship Id="rId4" Type="http://schemas.openxmlformats.org/officeDocument/2006/relationships/viewProps" Target="viewProps.xml"/><Relationship Id="rId9"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82930" y="3118104"/>
            <a:ext cx="6606540" cy="211226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65860" y="5632704"/>
            <a:ext cx="5440680" cy="25146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9/27/2017</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388620" y="402336"/>
            <a:ext cx="6995160" cy="1609344"/>
          </a:xfrm>
          <a:prstGeom prst="rect">
            <a:avLst/>
          </a:prstGeom>
        </p:spPr>
        <p:txBody>
          <a:bodyPr lIns="0" tIns="0" rIns="0" bIns="0"/>
          <a:lstStyle>
            <a:lvl1pPr>
              <a:defRPr/>
            </a:lvl1pPr>
          </a:lstStyle>
          <a:p>
            <a:endParaRPr dirty="0"/>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9/27/2017</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388620" y="402336"/>
            <a:ext cx="6995160" cy="1609344"/>
          </a:xfrm>
          <a:prstGeom prst="rect">
            <a:avLst/>
          </a:prstGeom>
        </p:spPr>
        <p:txBody>
          <a:bodyPr lIns="0" tIns="0" rIns="0" bIns="0"/>
          <a:lstStyle>
            <a:lvl1pPr>
              <a:defRPr/>
            </a:lvl1pPr>
          </a:lstStyle>
          <a:p>
            <a:endParaRPr dirty="0"/>
          </a:p>
        </p:txBody>
      </p:sp>
      <p:sp>
        <p:nvSpPr>
          <p:cNvPr id="3" name="Holder 3"/>
          <p:cNvSpPr>
            <a:spLocks noGrp="1"/>
          </p:cNvSpPr>
          <p:nvPr>
            <p:ph sz="half" idx="2"/>
          </p:nvPr>
        </p:nvSpPr>
        <p:spPr>
          <a:xfrm>
            <a:off x="388620" y="2313432"/>
            <a:ext cx="3380994"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002786" y="2313432"/>
            <a:ext cx="3380994" cy="66385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9/27/2017</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388620" y="402336"/>
            <a:ext cx="6995160" cy="1609344"/>
          </a:xfrm>
          <a:prstGeom prst="rect">
            <a:avLst/>
          </a:prstGeom>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9/27/2017</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9/27/2017</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Holder 3"/>
          <p:cNvSpPr>
            <a:spLocks noGrp="1"/>
          </p:cNvSpPr>
          <p:nvPr>
            <p:ph type="body" idx="1"/>
          </p:nvPr>
        </p:nvSpPr>
        <p:spPr>
          <a:xfrm>
            <a:off x="388620" y="2313432"/>
            <a:ext cx="6995160"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642616" y="9354312"/>
            <a:ext cx="2487168" cy="50292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88620" y="9354312"/>
            <a:ext cx="1787652" cy="50292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9/27/2017</a:t>
            </a:fld>
            <a:endParaRPr lang="en-US"/>
          </a:p>
        </p:txBody>
      </p:sp>
      <p:sp>
        <p:nvSpPr>
          <p:cNvPr id="6" name="Holder 6"/>
          <p:cNvSpPr>
            <a:spLocks noGrp="1"/>
          </p:cNvSpPr>
          <p:nvPr>
            <p:ph type="sldNum" sz="quarter" idx="7"/>
          </p:nvPr>
        </p:nvSpPr>
        <p:spPr>
          <a:xfrm>
            <a:off x="5596128" y="9354312"/>
            <a:ext cx="1787652" cy="50292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hyperlink" Target="http://vtrans.vermont.gov/planning/research" TargetMode="External"/><Relationship Id="rId7" Type="http://schemas.openxmlformats.org/officeDocument/2006/relationships/image" Target="../media/image3.png"/><Relationship Id="rId2" Type="http://schemas.openxmlformats.org/officeDocument/2006/relationships/hyperlink" Target="http://vtrans.vermont.gov/planning/research/2017symposium" TargetMode="External"/><Relationship Id="rId1" Type="http://schemas.openxmlformats.org/officeDocument/2006/relationships/slideLayout" Target="../slideLayouts/slideLayout5.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hyperlink" Target="http://http/vtrans.vermont.gov/boards-councils/stic"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9" name="object 29"/>
          <p:cNvGraphicFramePr>
            <a:graphicFrameLocks noGrp="1"/>
          </p:cNvGraphicFramePr>
          <p:nvPr>
            <p:extLst>
              <p:ext uri="{D42A27DB-BD31-4B8C-83A1-F6EECF244321}">
                <p14:modId xmlns:p14="http://schemas.microsoft.com/office/powerpoint/2010/main" val="3456102924"/>
              </p:ext>
            </p:extLst>
          </p:nvPr>
        </p:nvGraphicFramePr>
        <p:xfrm>
          <a:off x="393538" y="420085"/>
          <a:ext cx="6872287" cy="9343681"/>
        </p:xfrm>
        <a:graphic>
          <a:graphicData uri="http://schemas.openxmlformats.org/drawingml/2006/table">
            <a:tbl>
              <a:tblPr firstRow="1" bandRow="1">
                <a:tableStyleId>{2D5ABB26-0587-4C30-8999-92F81FD0307C}</a:tableStyleId>
              </a:tblPr>
              <a:tblGrid>
                <a:gridCol w="1880535">
                  <a:extLst>
                    <a:ext uri="{9D8B030D-6E8A-4147-A177-3AD203B41FA5}">
                      <a16:colId xmlns="" xmlns:a16="http://schemas.microsoft.com/office/drawing/2014/main" val="20000"/>
                    </a:ext>
                  </a:extLst>
                </a:gridCol>
                <a:gridCol w="4991752">
                  <a:extLst>
                    <a:ext uri="{9D8B030D-6E8A-4147-A177-3AD203B41FA5}">
                      <a16:colId xmlns="" xmlns:a16="http://schemas.microsoft.com/office/drawing/2014/main" val="20001"/>
                    </a:ext>
                  </a:extLst>
                </a:gridCol>
              </a:tblGrid>
              <a:tr h="445638">
                <a:tc rowSpan="2">
                  <a:txBody>
                    <a:bodyPr/>
                    <a:lstStyle/>
                    <a:p>
                      <a:pPr marL="201930" algn="ctr">
                        <a:lnSpc>
                          <a:spcPct val="100000"/>
                        </a:lnSpc>
                        <a:spcBef>
                          <a:spcPts val="844"/>
                        </a:spcBef>
                      </a:pPr>
                      <a:endParaRPr sz="1350" dirty="0">
                        <a:latin typeface="Times New Roman"/>
                        <a:cs typeface="Times New Roman"/>
                      </a:endParaRPr>
                    </a:p>
                  </a:txBody>
                  <a:tcPr marL="0" marR="0" marT="0" marB="0" vert="vert">
                    <a:lnL w="12699">
                      <a:solidFill>
                        <a:srgbClr val="395F3A"/>
                      </a:solidFill>
                      <a:prstDash val="solid"/>
                    </a:lnL>
                    <a:lnR w="12699">
                      <a:solidFill>
                        <a:srgbClr val="395F3A"/>
                      </a:solidFill>
                      <a:prstDash val="solid"/>
                    </a:lnR>
                    <a:lnT w="12699">
                      <a:solidFill>
                        <a:srgbClr val="395F3A"/>
                      </a:solidFill>
                      <a:prstDash val="solid"/>
                    </a:lnT>
                    <a:solidFill>
                      <a:srgbClr val="557630">
                        <a:alpha val="25000"/>
                      </a:srgbClr>
                    </a:solidFill>
                  </a:tcPr>
                </a:tc>
                <a:tc>
                  <a:txBody>
                    <a:bodyPr/>
                    <a:lstStyle/>
                    <a:p>
                      <a:pPr marL="302895">
                        <a:lnSpc>
                          <a:spcPct val="100000"/>
                        </a:lnSpc>
                        <a:spcBef>
                          <a:spcPts val="75"/>
                        </a:spcBef>
                      </a:pPr>
                      <a:r>
                        <a:rPr sz="3000" b="1" spc="114" dirty="0">
                          <a:solidFill>
                            <a:srgbClr val="FFFFFF"/>
                          </a:solidFill>
                          <a:effectLst>
                            <a:outerShdw blurRad="50800" dist="38100" dir="2700000" algn="tl" rotWithShape="0">
                              <a:prstClr val="black">
                                <a:alpha val="40000"/>
                              </a:prstClr>
                            </a:outerShdw>
                          </a:effectLst>
                          <a:latin typeface="Franklin Gothic Demi" panose="020B0703020102020204" pitchFamily="34" charset="0"/>
                          <a:cs typeface="Calibri"/>
                        </a:rPr>
                        <a:t>FACT</a:t>
                      </a:r>
                      <a:r>
                        <a:rPr sz="3000" b="1" spc="-165" dirty="0">
                          <a:solidFill>
                            <a:srgbClr val="FFFFFF"/>
                          </a:solidFill>
                          <a:effectLst>
                            <a:outerShdw blurRad="50800" dist="38100" dir="2700000" algn="tl" rotWithShape="0">
                              <a:prstClr val="black">
                                <a:alpha val="40000"/>
                              </a:prstClr>
                            </a:outerShdw>
                          </a:effectLst>
                          <a:latin typeface="Franklin Gothic Demi" panose="020B0703020102020204" pitchFamily="34" charset="0"/>
                          <a:cs typeface="Calibri"/>
                        </a:rPr>
                        <a:t> </a:t>
                      </a:r>
                      <a:r>
                        <a:rPr sz="3000" b="1" spc="165" dirty="0">
                          <a:solidFill>
                            <a:srgbClr val="FFFFFF"/>
                          </a:solidFill>
                          <a:effectLst>
                            <a:outerShdw blurRad="50800" dist="38100" dir="2700000" algn="tl" rotWithShape="0">
                              <a:prstClr val="black">
                                <a:alpha val="40000"/>
                              </a:prstClr>
                            </a:outerShdw>
                          </a:effectLst>
                          <a:latin typeface="Franklin Gothic Demi" panose="020B0703020102020204" pitchFamily="34" charset="0"/>
                          <a:cs typeface="Calibri"/>
                        </a:rPr>
                        <a:t>SHEET</a:t>
                      </a:r>
                      <a:endParaRPr sz="3000" dirty="0">
                        <a:effectLst>
                          <a:outerShdw blurRad="50800" dist="38100" dir="2700000" algn="tl" rotWithShape="0">
                            <a:prstClr val="black">
                              <a:alpha val="40000"/>
                            </a:prstClr>
                          </a:outerShdw>
                        </a:effectLst>
                        <a:latin typeface="Franklin Gothic Demi" panose="020B0703020102020204" pitchFamily="34" charset="0"/>
                        <a:cs typeface="Calibri"/>
                      </a:endParaRPr>
                    </a:p>
                  </a:txBody>
                  <a:tcPr marL="0" marR="0" marT="0" marB="0">
                    <a:lnL w="12699">
                      <a:solidFill>
                        <a:srgbClr val="395F3A"/>
                      </a:solidFill>
                      <a:prstDash val="solid"/>
                    </a:lnL>
                    <a:solidFill>
                      <a:srgbClr val="557630"/>
                    </a:solidFill>
                  </a:tcPr>
                </a:tc>
                <a:extLst>
                  <a:ext uri="{0D108BD9-81ED-4DB2-BD59-A6C34878D82A}">
                    <a16:rowId xmlns="" xmlns:a16="http://schemas.microsoft.com/office/drawing/2014/main" val="10000"/>
                  </a:ext>
                </a:extLst>
              </a:tr>
              <a:tr h="990307">
                <a:tc vMerge="1">
                  <a:txBody>
                    <a:bodyPr/>
                    <a:lstStyle/>
                    <a:p>
                      <a:endParaRPr/>
                    </a:p>
                  </a:txBody>
                  <a:tcPr marL="0" marR="0" marT="0" marB="0" vert="vert">
                    <a:lnL w="12699">
                      <a:solidFill>
                        <a:srgbClr val="395F3A"/>
                      </a:solidFill>
                      <a:prstDash val="solid"/>
                    </a:lnL>
                    <a:lnR w="12699">
                      <a:solidFill>
                        <a:srgbClr val="395F3A"/>
                      </a:solidFill>
                      <a:prstDash val="solid"/>
                    </a:lnR>
                    <a:lnT w="12699">
                      <a:solidFill>
                        <a:srgbClr val="395F3A"/>
                      </a:solidFill>
                      <a:prstDash val="solid"/>
                    </a:lnT>
                    <a:solidFill>
                      <a:srgbClr val="DDDBEC"/>
                    </a:solidFill>
                  </a:tcPr>
                </a:tc>
                <a:tc>
                  <a:txBody>
                    <a:bodyPr/>
                    <a:lstStyle/>
                    <a:p>
                      <a:pPr marL="196850" marR="186055">
                        <a:lnSpc>
                          <a:spcPts val="1800"/>
                        </a:lnSpc>
                        <a:spcBef>
                          <a:spcPts val="825"/>
                        </a:spcBef>
                      </a:pPr>
                      <a:endParaRPr lang="en-US" sz="1800" b="1" spc="35" dirty="0" smtClean="0">
                        <a:solidFill>
                          <a:srgbClr val="231F20"/>
                        </a:solidFill>
                        <a:latin typeface="Franklin Gothic Medium" panose="020B0603020102020204" pitchFamily="34" charset="0"/>
                        <a:cs typeface="Calibri"/>
                      </a:endParaRPr>
                    </a:p>
                    <a:p>
                      <a:pPr marL="196850" marR="186055">
                        <a:lnSpc>
                          <a:spcPts val="1800"/>
                        </a:lnSpc>
                        <a:spcBef>
                          <a:spcPts val="825"/>
                        </a:spcBef>
                      </a:pPr>
                      <a:r>
                        <a:rPr lang="en-US" sz="1800" b="1" spc="35" dirty="0" smtClean="0">
                          <a:solidFill>
                            <a:srgbClr val="231F20"/>
                          </a:solidFill>
                          <a:latin typeface="Franklin Gothic Medium" panose="020B0603020102020204" pitchFamily="34" charset="0"/>
                          <a:cs typeface="Calibri"/>
                        </a:rPr>
                        <a:t>Acoustic Emission Monitoring of Prefabricated and Prestressed Reinforced Bridge Elements and Structures</a:t>
                      </a:r>
                    </a:p>
                  </a:txBody>
                  <a:tcPr marL="0" marR="0" marT="0" marB="0">
                    <a:lnL w="12699">
                      <a:solidFill>
                        <a:srgbClr val="395F3A"/>
                      </a:solidFill>
                      <a:prstDash val="solid"/>
                    </a:lnL>
                  </a:tcPr>
                </a:tc>
                <a:extLst>
                  <a:ext uri="{0D108BD9-81ED-4DB2-BD59-A6C34878D82A}">
                    <a16:rowId xmlns="" xmlns:a16="http://schemas.microsoft.com/office/drawing/2014/main" val="10001"/>
                  </a:ext>
                </a:extLst>
              </a:tr>
              <a:tr h="534766">
                <a:tc>
                  <a:txBody>
                    <a:bodyPr/>
                    <a:lstStyle/>
                    <a:p>
                      <a:pPr algn="ctr"/>
                      <a:r>
                        <a:rPr lang="en-US" sz="1800" b="1" dirty="0" smtClean="0">
                          <a:solidFill>
                            <a:schemeClr val="bg1"/>
                          </a:solidFill>
                          <a:effectLst>
                            <a:outerShdw blurRad="50800" dist="38100" dir="2700000" algn="tl" rotWithShape="0">
                              <a:prstClr val="black">
                                <a:alpha val="40000"/>
                              </a:prstClr>
                            </a:outerShdw>
                          </a:effectLst>
                          <a:latin typeface="Calibri"/>
                          <a:cs typeface="Calibri"/>
                        </a:rPr>
                        <a:t>&amp; STIC Annual Meeting</a:t>
                      </a:r>
                      <a:endParaRPr sz="1800" b="1" dirty="0">
                        <a:solidFill>
                          <a:schemeClr val="bg1"/>
                        </a:solidFill>
                        <a:effectLst>
                          <a:outerShdw blurRad="50800" dist="38100" dir="2700000" algn="tl" rotWithShape="0">
                            <a:prstClr val="black">
                              <a:alpha val="40000"/>
                            </a:prstClr>
                          </a:outerShdw>
                        </a:effectLst>
                        <a:latin typeface="Calibri"/>
                        <a:cs typeface="Calibri"/>
                      </a:endParaRPr>
                    </a:p>
                  </a:txBody>
                  <a:tcPr marL="0" marR="0" marT="0" marB="0">
                    <a:lnL w="12699">
                      <a:solidFill>
                        <a:srgbClr val="395F3A"/>
                      </a:solidFill>
                      <a:prstDash val="solid"/>
                    </a:lnL>
                    <a:lnR w="12699">
                      <a:solidFill>
                        <a:srgbClr val="395F3A"/>
                      </a:solidFill>
                      <a:prstDash val="solid"/>
                    </a:lnR>
                    <a:solidFill>
                      <a:srgbClr val="557630"/>
                    </a:solidFill>
                  </a:tcPr>
                </a:tc>
                <a:tc>
                  <a:txBody>
                    <a:bodyPr/>
                    <a:lstStyle/>
                    <a:p>
                      <a:endParaRPr sz="1800" dirty="0">
                        <a:latin typeface="Calibri"/>
                        <a:cs typeface="Calibri"/>
                      </a:endParaRPr>
                    </a:p>
                  </a:txBody>
                  <a:tcPr marL="0" marR="0" marT="0" marB="0">
                    <a:lnL w="12699">
                      <a:solidFill>
                        <a:srgbClr val="395F3A"/>
                      </a:solidFill>
                      <a:prstDash val="solid"/>
                    </a:lnL>
                    <a:solidFill>
                      <a:srgbClr val="557630"/>
                    </a:solidFill>
                  </a:tcPr>
                </a:tc>
                <a:extLst>
                  <a:ext uri="{0D108BD9-81ED-4DB2-BD59-A6C34878D82A}">
                    <a16:rowId xmlns="" xmlns:a16="http://schemas.microsoft.com/office/drawing/2014/main" val="10002"/>
                  </a:ext>
                </a:extLst>
              </a:tr>
              <a:tr h="6662289">
                <a:tc>
                  <a:txBody>
                    <a:bodyPr/>
                    <a:lstStyle/>
                    <a:p>
                      <a:pPr>
                        <a:lnSpc>
                          <a:spcPct val="100000"/>
                        </a:lnSpc>
                        <a:spcBef>
                          <a:spcPts val="45"/>
                        </a:spcBef>
                      </a:pPr>
                      <a:endParaRPr sz="850" dirty="0">
                        <a:latin typeface="Times New Roman"/>
                        <a:cs typeface="Times New Roman"/>
                      </a:endParaRPr>
                    </a:p>
                    <a:p>
                      <a:pPr marL="152400">
                        <a:lnSpc>
                          <a:spcPct val="100000"/>
                        </a:lnSpc>
                        <a:spcBef>
                          <a:spcPts val="5"/>
                        </a:spcBef>
                      </a:pPr>
                      <a:r>
                        <a:rPr sz="1000" b="1" spc="30" dirty="0">
                          <a:solidFill>
                            <a:srgbClr val="231F20"/>
                          </a:solidFill>
                          <a:latin typeface="Franklin Gothic Book" panose="020B0503020102020204" pitchFamily="34" charset="0"/>
                          <a:cs typeface="Calibri"/>
                        </a:rPr>
                        <a:t>RESEARCH</a:t>
                      </a:r>
                      <a:r>
                        <a:rPr sz="1000" b="1" spc="-65" dirty="0">
                          <a:solidFill>
                            <a:srgbClr val="231F20"/>
                          </a:solidFill>
                          <a:latin typeface="Franklin Gothic Book" panose="020B0503020102020204" pitchFamily="34" charset="0"/>
                          <a:cs typeface="Calibri"/>
                        </a:rPr>
                        <a:t> </a:t>
                      </a:r>
                      <a:r>
                        <a:rPr sz="1000" b="1" spc="35" dirty="0">
                          <a:solidFill>
                            <a:srgbClr val="231F20"/>
                          </a:solidFill>
                          <a:latin typeface="Franklin Gothic Book" panose="020B0503020102020204" pitchFamily="34" charset="0"/>
                          <a:cs typeface="Calibri"/>
                        </a:rPr>
                        <a:t>PROJECT</a:t>
                      </a:r>
                      <a:r>
                        <a:rPr sz="1000" b="1" spc="-100" dirty="0">
                          <a:solidFill>
                            <a:srgbClr val="231F20"/>
                          </a:solidFill>
                          <a:latin typeface="Franklin Gothic Book" panose="020B0503020102020204" pitchFamily="34" charset="0"/>
                          <a:cs typeface="Calibri"/>
                        </a:rPr>
                        <a:t> </a:t>
                      </a:r>
                      <a:r>
                        <a:rPr sz="1000" b="1" spc="30" dirty="0">
                          <a:solidFill>
                            <a:srgbClr val="231F20"/>
                          </a:solidFill>
                          <a:latin typeface="Franklin Gothic Book" panose="020B0503020102020204" pitchFamily="34" charset="0"/>
                          <a:cs typeface="Calibri"/>
                        </a:rPr>
                        <a:t>TITLE</a:t>
                      </a:r>
                      <a:endParaRPr sz="1000" dirty="0">
                        <a:latin typeface="Franklin Gothic Book" panose="020B0503020102020204" pitchFamily="34" charset="0"/>
                        <a:cs typeface="Calibri"/>
                      </a:endParaRPr>
                    </a:p>
                    <a:p>
                      <a:pPr marL="151765" marR="153670">
                        <a:lnSpc>
                          <a:spcPct val="104200"/>
                        </a:lnSpc>
                        <a:spcBef>
                          <a:spcPts val="259"/>
                        </a:spcBef>
                      </a:pPr>
                      <a:r>
                        <a:rPr lang="en-US" sz="800" i="1" spc="-15" dirty="0" smtClean="0">
                          <a:solidFill>
                            <a:srgbClr val="231F20"/>
                          </a:solidFill>
                          <a:latin typeface="Palatino Linotype" panose="02040502050505030304" pitchFamily="18" charset="0"/>
                          <a:cs typeface="Calibri"/>
                        </a:rPr>
                        <a:t>V-TRC 16-3: Monitoring Condition of Structural Elements during Accelerated Bridge Construction</a:t>
                      </a:r>
                    </a:p>
                    <a:p>
                      <a:pPr>
                        <a:lnSpc>
                          <a:spcPct val="100000"/>
                        </a:lnSpc>
                        <a:spcBef>
                          <a:spcPts val="10"/>
                        </a:spcBef>
                      </a:pPr>
                      <a:endParaRPr sz="850" dirty="0">
                        <a:latin typeface="Times New Roman"/>
                        <a:cs typeface="Times New Roman"/>
                      </a:endParaRPr>
                    </a:p>
                    <a:p>
                      <a:pPr marL="152400">
                        <a:lnSpc>
                          <a:spcPct val="100000"/>
                        </a:lnSpc>
                      </a:pPr>
                      <a:r>
                        <a:rPr sz="1050" b="1" dirty="0">
                          <a:solidFill>
                            <a:srgbClr val="231F20"/>
                          </a:solidFill>
                          <a:latin typeface="Franklin Gothic Book" panose="020B0503020102020204" pitchFamily="34" charset="0"/>
                          <a:cs typeface="Calibri"/>
                        </a:rPr>
                        <a:t>STUDY</a:t>
                      </a:r>
                      <a:r>
                        <a:rPr sz="1050" b="1" spc="-150" dirty="0">
                          <a:solidFill>
                            <a:srgbClr val="231F20"/>
                          </a:solidFill>
                          <a:latin typeface="Franklin Gothic Book" panose="020B0503020102020204" pitchFamily="34" charset="0"/>
                          <a:cs typeface="Calibri"/>
                        </a:rPr>
                        <a:t> </a:t>
                      </a:r>
                      <a:r>
                        <a:rPr sz="1050" b="1" spc="-10" dirty="0">
                          <a:solidFill>
                            <a:srgbClr val="231F20"/>
                          </a:solidFill>
                          <a:latin typeface="Franklin Gothic Book" panose="020B0503020102020204" pitchFamily="34" charset="0"/>
                          <a:cs typeface="Calibri"/>
                        </a:rPr>
                        <a:t>TIMELINE</a:t>
                      </a:r>
                      <a:endParaRPr sz="1050" dirty="0">
                        <a:latin typeface="Franklin Gothic Book" panose="020B0503020102020204" pitchFamily="34" charset="0"/>
                        <a:cs typeface="Calibri"/>
                      </a:endParaRPr>
                    </a:p>
                    <a:p>
                      <a:pPr marL="152400">
                        <a:lnSpc>
                          <a:spcPct val="100000"/>
                        </a:lnSpc>
                        <a:spcBef>
                          <a:spcPts val="240"/>
                        </a:spcBef>
                      </a:pPr>
                      <a:r>
                        <a:rPr lang="en-US" sz="850" spc="-10" dirty="0" smtClean="0">
                          <a:solidFill>
                            <a:srgbClr val="231F20"/>
                          </a:solidFill>
                          <a:latin typeface="Palatino Linotype" panose="02040502050505030304" pitchFamily="18" charset="0"/>
                          <a:cs typeface="Calibri"/>
                        </a:rPr>
                        <a:t>September 2016 </a:t>
                      </a:r>
                      <a:r>
                        <a:rPr lang="en-US" sz="850" spc="-10" baseline="0" dirty="0" smtClean="0">
                          <a:solidFill>
                            <a:srgbClr val="231F20"/>
                          </a:solidFill>
                          <a:latin typeface="Palatino Linotype" panose="02040502050505030304" pitchFamily="18" charset="0"/>
                          <a:cs typeface="Calibri"/>
                        </a:rPr>
                        <a:t>– August 2018</a:t>
                      </a:r>
                      <a:endParaRPr sz="850" dirty="0">
                        <a:latin typeface="Palatino Linotype" panose="02040502050505030304" pitchFamily="18" charset="0"/>
                        <a:cs typeface="Calibri"/>
                      </a:endParaRPr>
                    </a:p>
                    <a:p>
                      <a:pPr>
                        <a:lnSpc>
                          <a:spcPct val="100000"/>
                        </a:lnSpc>
                        <a:spcBef>
                          <a:spcPts val="50"/>
                        </a:spcBef>
                      </a:pPr>
                      <a:endParaRPr sz="850" dirty="0">
                        <a:latin typeface="Franklin Gothic Book" panose="020B0503020102020204" pitchFamily="34" charset="0"/>
                        <a:cs typeface="Times New Roman"/>
                      </a:endParaRPr>
                    </a:p>
                    <a:p>
                      <a:pPr marL="152400">
                        <a:lnSpc>
                          <a:spcPct val="100000"/>
                        </a:lnSpc>
                      </a:pPr>
                      <a:r>
                        <a:rPr sz="1000" b="1" spc="15" dirty="0">
                          <a:solidFill>
                            <a:srgbClr val="231F20"/>
                          </a:solidFill>
                          <a:latin typeface="Franklin Gothic Book" panose="020B0503020102020204" pitchFamily="34" charset="0"/>
                          <a:cs typeface="Calibri"/>
                        </a:rPr>
                        <a:t>PRINCIPAL</a:t>
                      </a:r>
                      <a:r>
                        <a:rPr sz="1000" b="1" spc="-90" dirty="0">
                          <a:solidFill>
                            <a:srgbClr val="231F20"/>
                          </a:solidFill>
                          <a:latin typeface="Franklin Gothic Book" panose="020B0503020102020204" pitchFamily="34" charset="0"/>
                          <a:cs typeface="Calibri"/>
                        </a:rPr>
                        <a:t> </a:t>
                      </a:r>
                      <a:r>
                        <a:rPr sz="1000" b="1" spc="10" dirty="0">
                          <a:solidFill>
                            <a:srgbClr val="231F20"/>
                          </a:solidFill>
                          <a:latin typeface="Franklin Gothic Book" panose="020B0503020102020204" pitchFamily="34" charset="0"/>
                          <a:cs typeface="Calibri"/>
                        </a:rPr>
                        <a:t>INVESTIGATOR</a:t>
                      </a:r>
                      <a:endParaRPr sz="1000" dirty="0">
                        <a:latin typeface="Franklin Gothic Book" panose="020B0503020102020204" pitchFamily="34" charset="0"/>
                        <a:cs typeface="Calibri"/>
                      </a:endParaRPr>
                    </a:p>
                    <a:p>
                      <a:pPr marL="152400">
                        <a:lnSpc>
                          <a:spcPct val="100000"/>
                        </a:lnSpc>
                        <a:spcBef>
                          <a:spcPts val="300"/>
                        </a:spcBef>
                      </a:pPr>
                      <a:r>
                        <a:rPr lang="en-US" sz="800" spc="-20" dirty="0" smtClean="0">
                          <a:solidFill>
                            <a:srgbClr val="231F20"/>
                          </a:solidFill>
                          <a:latin typeface="Palatino Linotype" panose="02040502050505030304" pitchFamily="18" charset="0"/>
                          <a:cs typeface="Calibri"/>
                        </a:rPr>
                        <a:t>Dryver Huston</a:t>
                      </a:r>
                      <a:endParaRPr lang="en-US" sz="800" spc="-20" baseline="30000" dirty="0" smtClean="0">
                        <a:solidFill>
                          <a:srgbClr val="231F20"/>
                        </a:solidFill>
                        <a:latin typeface="Palatino Linotype" panose="02040502050505030304" pitchFamily="18" charset="0"/>
                        <a:cs typeface="Calibri"/>
                      </a:endParaRPr>
                    </a:p>
                    <a:p>
                      <a:pPr marL="152400">
                        <a:lnSpc>
                          <a:spcPct val="100000"/>
                        </a:lnSpc>
                        <a:spcBef>
                          <a:spcPts val="300"/>
                        </a:spcBef>
                      </a:pPr>
                      <a:r>
                        <a:rPr lang="en-US" sz="800" spc="-20" dirty="0" smtClean="0">
                          <a:solidFill>
                            <a:srgbClr val="231F20"/>
                          </a:solidFill>
                          <a:latin typeface="Palatino Linotype" panose="02040502050505030304" pitchFamily="18" charset="0"/>
                          <a:cs typeface="Calibri"/>
                        </a:rPr>
                        <a:t>Mandar</a:t>
                      </a:r>
                      <a:r>
                        <a:rPr lang="en-US" sz="800" spc="-20" baseline="0" dirty="0" smtClean="0">
                          <a:solidFill>
                            <a:srgbClr val="231F20"/>
                          </a:solidFill>
                          <a:latin typeface="Palatino Linotype" panose="02040502050505030304" pitchFamily="18" charset="0"/>
                          <a:cs typeface="Calibri"/>
                        </a:rPr>
                        <a:t> Dewoolkar</a:t>
                      </a:r>
                    </a:p>
                    <a:p>
                      <a:pPr marL="152400">
                        <a:lnSpc>
                          <a:spcPct val="100000"/>
                        </a:lnSpc>
                        <a:spcBef>
                          <a:spcPts val="300"/>
                        </a:spcBef>
                      </a:pPr>
                      <a:r>
                        <a:rPr lang="en-US" sz="800" spc="-20" baseline="0" dirty="0" smtClean="0">
                          <a:solidFill>
                            <a:srgbClr val="231F20"/>
                          </a:solidFill>
                          <a:latin typeface="Palatino Linotype" panose="02040502050505030304" pitchFamily="18" charset="0"/>
                          <a:cs typeface="Calibri"/>
                        </a:rPr>
                        <a:t>Tian Xia</a:t>
                      </a:r>
                    </a:p>
                    <a:p>
                      <a:pPr marL="152400">
                        <a:lnSpc>
                          <a:spcPct val="100000"/>
                        </a:lnSpc>
                        <a:spcBef>
                          <a:spcPts val="300"/>
                        </a:spcBef>
                      </a:pPr>
                      <a:r>
                        <a:rPr lang="en-US" sz="800" spc="-20" baseline="0" dirty="0" smtClean="0">
                          <a:solidFill>
                            <a:srgbClr val="231F20"/>
                          </a:solidFill>
                          <a:latin typeface="Palatino Linotype" panose="02040502050505030304" pitchFamily="18" charset="0"/>
                          <a:cs typeface="Calibri"/>
                        </a:rPr>
                        <a:t>University of Vermont</a:t>
                      </a:r>
                      <a:endParaRPr sz="850" dirty="0">
                        <a:latin typeface="Times New Roman"/>
                        <a:cs typeface="Times New Roman"/>
                      </a:endParaRPr>
                    </a:p>
                    <a:p>
                      <a:pPr marL="152400">
                        <a:lnSpc>
                          <a:spcPct val="100000"/>
                        </a:lnSpc>
                      </a:pPr>
                      <a:endParaRPr lang="en-US" sz="1050" b="1" spc="-120" dirty="0" smtClean="0">
                        <a:solidFill>
                          <a:srgbClr val="231F20"/>
                        </a:solidFill>
                        <a:latin typeface="Calibri"/>
                        <a:cs typeface="Calibri"/>
                      </a:endParaRPr>
                    </a:p>
                    <a:p>
                      <a:pPr marL="152400">
                        <a:lnSpc>
                          <a:spcPct val="100000"/>
                        </a:lnSpc>
                      </a:pPr>
                      <a:r>
                        <a:rPr lang="en-US" sz="1050" b="1" spc="-120" dirty="0" smtClean="0">
                          <a:solidFill>
                            <a:srgbClr val="231F20"/>
                          </a:solidFill>
                          <a:latin typeface="Franklin Gothic Book" panose="020B0503020102020204" pitchFamily="34" charset="0"/>
                          <a:cs typeface="Calibri"/>
                        </a:rPr>
                        <a:t>VTRANS </a:t>
                      </a:r>
                      <a:r>
                        <a:rPr sz="1050" b="1" spc="-120" dirty="0" smtClean="0">
                          <a:solidFill>
                            <a:srgbClr val="231F20"/>
                          </a:solidFill>
                          <a:latin typeface="Franklin Gothic Book" panose="020B0503020102020204" pitchFamily="34" charset="0"/>
                          <a:cs typeface="Calibri"/>
                        </a:rPr>
                        <a:t> </a:t>
                      </a:r>
                      <a:r>
                        <a:rPr sz="1050" b="1" spc="-10" dirty="0" smtClean="0">
                          <a:solidFill>
                            <a:srgbClr val="231F20"/>
                          </a:solidFill>
                          <a:latin typeface="Franklin Gothic Book" panose="020B0503020102020204" pitchFamily="34" charset="0"/>
                          <a:cs typeface="Calibri"/>
                        </a:rPr>
                        <a:t>CONTACT</a:t>
                      </a:r>
                      <a:r>
                        <a:rPr lang="en-US" sz="1050" b="1" spc="-10" dirty="0" smtClean="0">
                          <a:solidFill>
                            <a:srgbClr val="231F20"/>
                          </a:solidFill>
                          <a:latin typeface="Franklin Gothic Book" panose="020B0503020102020204" pitchFamily="34" charset="0"/>
                          <a:cs typeface="Calibri"/>
                        </a:rPr>
                        <a:t>(S)</a:t>
                      </a:r>
                    </a:p>
                    <a:p>
                      <a:pPr marL="152400" marR="0" lvl="0" indent="0" defTabSz="914400" eaLnBrk="1" fontAlgn="auto" latinLnBrk="0" hangingPunct="1">
                        <a:lnSpc>
                          <a:spcPct val="100000"/>
                        </a:lnSpc>
                        <a:spcBef>
                          <a:spcPts val="0"/>
                        </a:spcBef>
                        <a:spcAft>
                          <a:spcPts val="0"/>
                        </a:spcAft>
                        <a:buClrTx/>
                        <a:buSzTx/>
                        <a:buFontTx/>
                        <a:buNone/>
                        <a:tabLst/>
                        <a:defRPr/>
                      </a:pPr>
                      <a:r>
                        <a:rPr lang="en-US" sz="900" spc="-20" dirty="0" smtClean="0">
                          <a:solidFill>
                            <a:srgbClr val="231F20"/>
                          </a:solidFill>
                          <a:latin typeface="Palatino Linotype" panose="02040502050505030304" pitchFamily="18" charset="0"/>
                          <a:cs typeface="Calibri"/>
                        </a:rPr>
                        <a:t>Emily Parkany, Research Manager</a:t>
                      </a:r>
                      <a:endParaRPr lang="en-US" sz="900" spc="-20" dirty="0" smtClean="0">
                        <a:solidFill>
                          <a:srgbClr val="231F20"/>
                        </a:solidFill>
                        <a:latin typeface="Palatino Linotype" panose="02040502050505030304" pitchFamily="18" charset="0"/>
                        <a:cs typeface="Calibri"/>
                      </a:endParaRPr>
                    </a:p>
                    <a:p>
                      <a:pPr marL="152400">
                        <a:lnSpc>
                          <a:spcPct val="100000"/>
                        </a:lnSpc>
                      </a:pPr>
                      <a:endParaRPr lang="en-US" sz="850" spc="-35" dirty="0" smtClean="0">
                        <a:solidFill>
                          <a:srgbClr val="231F20"/>
                        </a:solidFill>
                        <a:latin typeface="Calibri"/>
                        <a:ea typeface="+mn-ea"/>
                        <a:cs typeface="Calibri"/>
                      </a:endParaRPr>
                    </a:p>
                    <a:p>
                      <a:pPr>
                        <a:lnSpc>
                          <a:spcPct val="100000"/>
                        </a:lnSpc>
                        <a:spcBef>
                          <a:spcPts val="30"/>
                        </a:spcBef>
                      </a:pPr>
                      <a:endParaRPr sz="1000" dirty="0">
                        <a:latin typeface="Franklin Gothic Book" panose="020B0503020102020204" pitchFamily="34" charset="0"/>
                        <a:cs typeface="Times New Roman"/>
                      </a:endParaRPr>
                    </a:p>
                    <a:p>
                      <a:pPr marL="152400">
                        <a:lnSpc>
                          <a:spcPct val="100000"/>
                        </a:lnSpc>
                      </a:pPr>
                      <a:r>
                        <a:rPr sz="1050" b="1" spc="-30" dirty="0">
                          <a:solidFill>
                            <a:srgbClr val="231F20"/>
                          </a:solidFill>
                          <a:latin typeface="Franklin Gothic Book" panose="020B0503020102020204" pitchFamily="34" charset="0"/>
                          <a:cs typeface="Calibri"/>
                        </a:rPr>
                        <a:t>MORE</a:t>
                      </a:r>
                      <a:r>
                        <a:rPr sz="1050" b="1" spc="-110" dirty="0">
                          <a:solidFill>
                            <a:srgbClr val="231F20"/>
                          </a:solidFill>
                          <a:latin typeface="Franklin Gothic Book" panose="020B0503020102020204" pitchFamily="34" charset="0"/>
                          <a:cs typeface="Calibri"/>
                        </a:rPr>
                        <a:t> </a:t>
                      </a:r>
                      <a:r>
                        <a:rPr sz="1050" b="1" spc="-25" dirty="0">
                          <a:solidFill>
                            <a:srgbClr val="231F20"/>
                          </a:solidFill>
                          <a:latin typeface="Franklin Gothic Book" panose="020B0503020102020204" pitchFamily="34" charset="0"/>
                          <a:cs typeface="Calibri"/>
                        </a:rPr>
                        <a:t>INFORMATION</a:t>
                      </a:r>
                      <a:endParaRPr sz="1050" dirty="0">
                        <a:latin typeface="Franklin Gothic Book" panose="020B0503020102020204" pitchFamily="34" charset="0"/>
                        <a:cs typeface="Calibri"/>
                      </a:endParaRPr>
                    </a:p>
                    <a:p>
                      <a:pPr marL="152400" marR="154940">
                        <a:lnSpc>
                          <a:spcPts val="1000"/>
                        </a:lnSpc>
                        <a:spcBef>
                          <a:spcPts val="290"/>
                        </a:spcBef>
                      </a:pPr>
                      <a:r>
                        <a:rPr lang="en-US" sz="850" dirty="0" smtClean="0">
                          <a:latin typeface="Palatino Linotype" panose="02040502050505030304" pitchFamily="18" charset="0"/>
                          <a:cs typeface="Times New Roman"/>
                        </a:rPr>
                        <a:t>This </a:t>
                      </a:r>
                      <a:r>
                        <a:rPr lang="en-US" sz="850" dirty="0" smtClean="0">
                          <a:latin typeface="Palatino Linotype" panose="02040502050505030304" pitchFamily="18" charset="0"/>
                          <a:cs typeface="Times New Roman"/>
                        </a:rPr>
                        <a:t>fact sheet</a:t>
                      </a:r>
                      <a:r>
                        <a:rPr lang="en-US" sz="850" baseline="0" dirty="0" smtClean="0">
                          <a:latin typeface="Palatino Linotype" panose="02040502050505030304" pitchFamily="18" charset="0"/>
                          <a:cs typeface="Times New Roman"/>
                        </a:rPr>
                        <a:t> was prepared for the 2017 VTrans Research Symposium &amp; STIC Annual Meeting held </a:t>
                      </a:r>
                      <a:r>
                        <a:rPr lang="en-US" sz="850" b="1" baseline="0" dirty="0" smtClean="0">
                          <a:latin typeface="Palatino Linotype" panose="02040502050505030304" pitchFamily="18" charset="0"/>
                          <a:cs typeface="Times New Roman"/>
                        </a:rPr>
                        <a:t>on September 28, 2017</a:t>
                      </a:r>
                      <a:r>
                        <a:rPr lang="en-US" sz="850" baseline="0" dirty="0" smtClean="0">
                          <a:latin typeface="Palatino Linotype" panose="02040502050505030304" pitchFamily="18" charset="0"/>
                          <a:cs typeface="Times New Roman"/>
                        </a:rPr>
                        <a:t> at National Life in Montpelier, VT.  8:00 am– 12:00 pm.</a:t>
                      </a:r>
                    </a:p>
                    <a:p>
                      <a:pPr marL="152400" marR="154940">
                        <a:lnSpc>
                          <a:spcPts val="1000"/>
                        </a:lnSpc>
                        <a:spcBef>
                          <a:spcPts val="290"/>
                        </a:spcBef>
                      </a:pPr>
                      <a:endParaRPr lang="en-US" sz="850" baseline="0" dirty="0" smtClean="0">
                        <a:latin typeface="Palatino Linotype" panose="02040502050505030304" pitchFamily="18" charset="0"/>
                        <a:cs typeface="Times New Roman"/>
                      </a:endParaRPr>
                    </a:p>
                    <a:p>
                      <a:pPr marL="152400" marR="154940">
                        <a:lnSpc>
                          <a:spcPts val="1000"/>
                        </a:lnSpc>
                        <a:spcBef>
                          <a:spcPts val="290"/>
                        </a:spcBef>
                      </a:pPr>
                      <a:r>
                        <a:rPr lang="en-US" sz="850" baseline="0" dirty="0" smtClean="0">
                          <a:latin typeface="Palatino Linotype" panose="02040502050505030304" pitchFamily="18" charset="0"/>
                          <a:cs typeface="Times New Roman"/>
                        </a:rPr>
                        <a:t>Fact sheets can be found for additional projects featured at the 2017 Symposium at </a:t>
                      </a:r>
                      <a:r>
                        <a:rPr lang="en-US" sz="850" baseline="0" dirty="0" smtClean="0">
                          <a:latin typeface="Palatino Linotype" panose="02040502050505030304" pitchFamily="18" charset="0"/>
                          <a:cs typeface="Times New Roman"/>
                          <a:hlinkClick r:id="rId2"/>
                        </a:rPr>
                        <a:t>http://vtrans.vermont.gov/planning/research/2017symposium</a:t>
                      </a:r>
                      <a:r>
                        <a:rPr lang="en-US" sz="850" baseline="0" dirty="0" smtClean="0">
                          <a:latin typeface="Palatino Linotype" panose="02040502050505030304" pitchFamily="18" charset="0"/>
                          <a:cs typeface="Times New Roman"/>
                        </a:rPr>
                        <a:t> </a:t>
                      </a:r>
                    </a:p>
                    <a:p>
                      <a:pPr marL="152400" marR="154940">
                        <a:lnSpc>
                          <a:spcPts val="1000"/>
                        </a:lnSpc>
                        <a:spcBef>
                          <a:spcPts val="290"/>
                        </a:spcBef>
                      </a:pPr>
                      <a:endParaRPr lang="en-US" sz="850" baseline="0" dirty="0" smtClean="0">
                        <a:latin typeface="Palatino Linotype" panose="02040502050505030304" pitchFamily="18" charset="0"/>
                        <a:cs typeface="Times New Roman"/>
                      </a:endParaRPr>
                    </a:p>
                    <a:p>
                      <a:pPr marL="152400" marR="154940">
                        <a:lnSpc>
                          <a:spcPts val="1000"/>
                        </a:lnSpc>
                        <a:spcBef>
                          <a:spcPts val="290"/>
                        </a:spcBef>
                      </a:pPr>
                      <a:r>
                        <a:rPr lang="en-US" sz="850" baseline="0" dirty="0" smtClean="0">
                          <a:latin typeface="Palatino Linotype" panose="02040502050505030304" pitchFamily="18" charset="0"/>
                          <a:cs typeface="Times New Roman"/>
                        </a:rPr>
                        <a:t>Additional information about the </a:t>
                      </a:r>
                      <a:r>
                        <a:rPr lang="en-US" sz="850" b="1" baseline="0" dirty="0" err="1" smtClean="0">
                          <a:latin typeface="Palatino Linotype" panose="02040502050505030304" pitchFamily="18" charset="0"/>
                          <a:cs typeface="Times New Roman"/>
                        </a:rPr>
                        <a:t>VTrans</a:t>
                      </a:r>
                      <a:r>
                        <a:rPr lang="en-US" sz="850" b="1" baseline="0" dirty="0" smtClean="0">
                          <a:latin typeface="Palatino Linotype" panose="02040502050505030304" pitchFamily="18" charset="0"/>
                          <a:cs typeface="Times New Roman"/>
                        </a:rPr>
                        <a:t> Research Program </a:t>
                      </a:r>
                      <a:r>
                        <a:rPr lang="en-US" sz="850" baseline="0" dirty="0" smtClean="0">
                          <a:latin typeface="Palatino Linotype" panose="02040502050505030304" pitchFamily="18" charset="0"/>
                          <a:cs typeface="Times New Roman"/>
                        </a:rPr>
                        <a:t>can be found at </a:t>
                      </a:r>
                      <a:r>
                        <a:rPr lang="en-US" sz="850" baseline="0" dirty="0" smtClean="0">
                          <a:latin typeface="Palatino Linotype" panose="02040502050505030304" pitchFamily="18" charset="0"/>
                          <a:cs typeface="Times New Roman"/>
                          <a:hlinkClick r:id="rId3"/>
                        </a:rPr>
                        <a:t>http://vtrans.vermont.gov/planning/research</a:t>
                      </a:r>
                      <a:r>
                        <a:rPr lang="en-US" sz="850" baseline="0" dirty="0" smtClean="0">
                          <a:latin typeface="Palatino Linotype" panose="02040502050505030304" pitchFamily="18" charset="0"/>
                          <a:cs typeface="Times New Roman"/>
                        </a:rPr>
                        <a:t> </a:t>
                      </a:r>
                    </a:p>
                    <a:p>
                      <a:pPr marL="152400" marR="154940">
                        <a:lnSpc>
                          <a:spcPts val="1000"/>
                        </a:lnSpc>
                        <a:spcBef>
                          <a:spcPts val="290"/>
                        </a:spcBef>
                      </a:pPr>
                      <a:endParaRPr lang="en-US" sz="850" baseline="0" dirty="0" smtClean="0">
                        <a:latin typeface="Palatino Linotype" panose="02040502050505030304" pitchFamily="18" charset="0"/>
                        <a:cs typeface="Times New Roman"/>
                      </a:endParaRPr>
                    </a:p>
                    <a:p>
                      <a:pPr marL="152400" marR="154940" lvl="0" indent="0" defTabSz="914400" eaLnBrk="1" fontAlgn="auto" latinLnBrk="0" hangingPunct="1">
                        <a:lnSpc>
                          <a:spcPts val="1000"/>
                        </a:lnSpc>
                        <a:spcBef>
                          <a:spcPts val="290"/>
                        </a:spcBef>
                        <a:spcAft>
                          <a:spcPts val="0"/>
                        </a:spcAft>
                        <a:buClrTx/>
                        <a:buSzTx/>
                        <a:buFontTx/>
                        <a:buNone/>
                        <a:tabLst/>
                        <a:defRPr/>
                      </a:pPr>
                      <a:r>
                        <a:rPr lang="en-US" sz="850" baseline="0" dirty="0" smtClean="0">
                          <a:latin typeface="Palatino Linotype" panose="02040502050505030304" pitchFamily="18" charset="0"/>
                          <a:cs typeface="Times New Roman"/>
                        </a:rPr>
                        <a:t>Additional information about the </a:t>
                      </a:r>
                      <a:r>
                        <a:rPr lang="en-US" sz="850" b="1" baseline="0" dirty="0" smtClean="0">
                          <a:latin typeface="Palatino Linotype" panose="02040502050505030304" pitchFamily="18" charset="0"/>
                          <a:cs typeface="Times New Roman"/>
                        </a:rPr>
                        <a:t>VTrans STIC Program </a:t>
                      </a:r>
                      <a:r>
                        <a:rPr lang="en-US" sz="850" baseline="0" dirty="0" smtClean="0">
                          <a:latin typeface="Palatino Linotype" panose="02040502050505030304" pitchFamily="18" charset="0"/>
                          <a:cs typeface="Times New Roman"/>
                        </a:rPr>
                        <a:t>can be found at </a:t>
                      </a:r>
                      <a:r>
                        <a:rPr lang="en-US" sz="850" baseline="0" dirty="0" smtClean="0">
                          <a:latin typeface="Palatino Linotype" panose="02040502050505030304" pitchFamily="18" charset="0"/>
                          <a:cs typeface="Times New Roman"/>
                          <a:hlinkClick r:id="rId4"/>
                        </a:rPr>
                        <a:t>http://</a:t>
                      </a:r>
                      <a:r>
                        <a:rPr lang="en-US" sz="850" baseline="0" dirty="0" smtClean="0">
                          <a:latin typeface="Palatino Linotype" panose="02040502050505030304" pitchFamily="18" charset="0"/>
                          <a:cs typeface="Times New Roman"/>
                          <a:hlinkClick r:id="rId4"/>
                        </a:rPr>
                        <a:t>vtrans.vermont.gov/boards-councils/stic</a:t>
                      </a:r>
                      <a:r>
                        <a:rPr lang="en-US" sz="850" baseline="0" dirty="0" smtClean="0">
                          <a:latin typeface="Palatino Linotype" panose="02040502050505030304" pitchFamily="18" charset="0"/>
                          <a:cs typeface="Times New Roman"/>
                        </a:rPr>
                        <a:t>  </a:t>
                      </a:r>
                      <a:endParaRPr lang="en-US" sz="850" dirty="0" smtClean="0">
                        <a:latin typeface="Palatino Linotype" panose="02040502050505030304" pitchFamily="18" charset="0"/>
                        <a:cs typeface="Times New Roman"/>
                      </a:endParaRPr>
                    </a:p>
                  </a:txBody>
                  <a:tcPr marL="0" marR="0" marT="0" marB="0">
                    <a:lnL w="12699">
                      <a:solidFill>
                        <a:srgbClr val="395F3A"/>
                      </a:solidFill>
                      <a:prstDash val="solid"/>
                    </a:lnL>
                    <a:lnR w="12699">
                      <a:solidFill>
                        <a:srgbClr val="395F3A"/>
                      </a:solidFill>
                      <a:prstDash val="solid"/>
                    </a:lnR>
                    <a:solidFill>
                      <a:srgbClr val="557630">
                        <a:alpha val="25000"/>
                      </a:srgbClr>
                    </a:solidFill>
                  </a:tcPr>
                </a:tc>
                <a:tc>
                  <a:txBody>
                    <a:bodyPr/>
                    <a:lstStyle/>
                    <a:p>
                      <a:pPr marL="70485" algn="just">
                        <a:lnSpc>
                          <a:spcPct val="100000"/>
                        </a:lnSpc>
                        <a:spcBef>
                          <a:spcPts val="65"/>
                        </a:spcBef>
                      </a:pPr>
                      <a:r>
                        <a:rPr lang="en-US" sz="1400" b="1" spc="20" dirty="0" smtClean="0">
                          <a:solidFill>
                            <a:srgbClr val="231F20"/>
                          </a:solidFill>
                          <a:latin typeface="Franklin Gothic Book" panose="020B0503020102020204" pitchFamily="34" charset="0"/>
                          <a:cs typeface="Calibri"/>
                        </a:rPr>
                        <a:t>Introduction</a:t>
                      </a:r>
                      <a:r>
                        <a:rPr lang="en-US" sz="1400" b="1" spc="20" baseline="0" dirty="0" smtClean="0">
                          <a:solidFill>
                            <a:srgbClr val="231F20"/>
                          </a:solidFill>
                          <a:latin typeface="Franklin Gothic Book" panose="020B0503020102020204" pitchFamily="34" charset="0"/>
                          <a:cs typeface="Calibri"/>
                        </a:rPr>
                        <a:t> </a:t>
                      </a:r>
                      <a:endParaRPr lang="en-US" sz="1400" b="1" spc="20" baseline="0" dirty="0" smtClean="0">
                        <a:solidFill>
                          <a:srgbClr val="231F20"/>
                        </a:solidFill>
                        <a:latin typeface="Franklin Gothic Book" panose="020B0503020102020204" pitchFamily="34" charset="0"/>
                        <a:cs typeface="Calibri"/>
                      </a:endParaRPr>
                    </a:p>
                    <a:p>
                      <a:pPr marL="70485" marR="0" lvl="0" indent="0" algn="just" defTabSz="914400" eaLnBrk="1" fontAlgn="auto" latinLnBrk="0" hangingPunct="1">
                        <a:lnSpc>
                          <a:spcPct val="100000"/>
                        </a:lnSpc>
                        <a:spcBef>
                          <a:spcPts val="65"/>
                        </a:spcBef>
                        <a:spcAft>
                          <a:spcPts val="0"/>
                        </a:spcAft>
                        <a:buClrTx/>
                        <a:buSzTx/>
                        <a:buFontTx/>
                        <a:buNone/>
                        <a:tabLst/>
                        <a:defRPr/>
                      </a:pPr>
                      <a:r>
                        <a:rPr lang="en-US" sz="1100" dirty="0" smtClean="0">
                          <a:solidFill>
                            <a:srgbClr val="000000"/>
                          </a:solidFill>
                          <a:effectLst/>
                          <a:latin typeface="Times New Roman" panose="02020603050405020304" pitchFamily="18" charset="0"/>
                          <a:ea typeface="Calibri" panose="020F0502020204030204" pitchFamily="34" charset="0"/>
                        </a:rPr>
                        <a:t>This project is to design and implement a reusable instrumentation system for evaluating the condition of prefabricated and prestressed reinforced</a:t>
                      </a:r>
                      <a:r>
                        <a:rPr lang="en-US" sz="1100" baseline="0" dirty="0" smtClean="0">
                          <a:solidFill>
                            <a:srgbClr val="000000"/>
                          </a:solidFill>
                          <a:effectLst/>
                          <a:latin typeface="Times New Roman" panose="02020603050405020304" pitchFamily="18" charset="0"/>
                          <a:ea typeface="Calibri" panose="020F0502020204030204" pitchFamily="34" charset="0"/>
                        </a:rPr>
                        <a:t> concrete </a:t>
                      </a:r>
                      <a:r>
                        <a:rPr lang="en-US" sz="1100" dirty="0" smtClean="0">
                          <a:solidFill>
                            <a:srgbClr val="000000"/>
                          </a:solidFill>
                          <a:effectLst/>
                          <a:latin typeface="Times New Roman" panose="02020603050405020304" pitchFamily="18" charset="0"/>
                          <a:ea typeface="Calibri" panose="020F0502020204030204" pitchFamily="34" charset="0"/>
                        </a:rPr>
                        <a:t>structural elements used in bridge construction, with an emphasis on fabrication</a:t>
                      </a:r>
                      <a:r>
                        <a:rPr lang="en-US" sz="1100" baseline="0" dirty="0" smtClean="0">
                          <a:solidFill>
                            <a:srgbClr val="000000"/>
                          </a:solidFill>
                          <a:effectLst/>
                          <a:latin typeface="Times New Roman" panose="02020603050405020304" pitchFamily="18" charset="0"/>
                          <a:ea typeface="Calibri" panose="020F0502020204030204" pitchFamily="34" charset="0"/>
                        </a:rPr>
                        <a:t> and transport steps</a:t>
                      </a:r>
                      <a:r>
                        <a:rPr lang="en-US" sz="1100" dirty="0" smtClean="0">
                          <a:solidFill>
                            <a:srgbClr val="000000"/>
                          </a:solidFill>
                          <a:effectLst/>
                          <a:latin typeface="Times New Roman" panose="02020603050405020304" pitchFamily="18" charset="0"/>
                          <a:ea typeface="Calibri" panose="020F0502020204030204" pitchFamily="34" charset="0"/>
                        </a:rPr>
                        <a:t>. Prefabricated and pre-stressed concrete bridge girders often suffer from cracking, with many appearing as diagonal cracks at the ends. These cracks are unlikely to be of structural concern, but may pose aesthetic and serviceability issues. </a:t>
                      </a:r>
                    </a:p>
                    <a:p>
                      <a:pPr marL="70485" marR="0" lvl="0" indent="0" algn="just" defTabSz="914400" eaLnBrk="1" fontAlgn="auto" latinLnBrk="0" hangingPunct="1">
                        <a:lnSpc>
                          <a:spcPct val="100000"/>
                        </a:lnSpc>
                        <a:spcBef>
                          <a:spcPts val="65"/>
                        </a:spcBef>
                        <a:spcAft>
                          <a:spcPts val="0"/>
                        </a:spcAft>
                        <a:buClrTx/>
                        <a:buSzTx/>
                        <a:buFontTx/>
                        <a:buNone/>
                        <a:tabLst/>
                        <a:defRPr/>
                      </a:pPr>
                      <a:endParaRPr lang="en-US" sz="1100" dirty="0" smtClean="0">
                        <a:solidFill>
                          <a:srgbClr val="000000"/>
                        </a:solidFill>
                        <a:effectLst/>
                        <a:latin typeface="Times New Roman" panose="02020603050405020304" pitchFamily="18" charset="0"/>
                        <a:ea typeface="Calibri" panose="020F0502020204030204" pitchFamily="34" charset="0"/>
                      </a:endParaRPr>
                    </a:p>
                    <a:p>
                      <a:pPr marL="70485" marR="0" lvl="0" indent="0" algn="just" defTabSz="914400" eaLnBrk="1" fontAlgn="auto" latinLnBrk="0" hangingPunct="1">
                        <a:lnSpc>
                          <a:spcPct val="100000"/>
                        </a:lnSpc>
                        <a:spcBef>
                          <a:spcPts val="65"/>
                        </a:spcBef>
                        <a:spcAft>
                          <a:spcPts val="0"/>
                        </a:spcAft>
                        <a:buClrTx/>
                        <a:buSzTx/>
                        <a:buFontTx/>
                        <a:buNone/>
                        <a:tabLst/>
                        <a:defRPr/>
                      </a:pPr>
                      <a:r>
                        <a:rPr lang="en-US" sz="1100" dirty="0" smtClean="0">
                          <a:solidFill>
                            <a:srgbClr val="000000"/>
                          </a:solidFill>
                          <a:effectLst/>
                          <a:latin typeface="Times New Roman" panose="02020603050405020304" pitchFamily="18" charset="0"/>
                          <a:ea typeface="Calibri" panose="020F0502020204030204" pitchFamily="34" charset="0"/>
                        </a:rPr>
                        <a:t>Acoustic emission (AE) monitoring is a method for effectively identifying, locating and classifying cracking in solid materials.  The operating principle</a:t>
                      </a:r>
                      <a:r>
                        <a:rPr lang="en-US" sz="1100" baseline="0" dirty="0" smtClean="0">
                          <a:solidFill>
                            <a:srgbClr val="000000"/>
                          </a:solidFill>
                          <a:effectLst/>
                          <a:latin typeface="Times New Roman" panose="02020603050405020304" pitchFamily="18" charset="0"/>
                          <a:ea typeface="Calibri" panose="020F0502020204030204" pitchFamily="34" charset="0"/>
                        </a:rPr>
                        <a:t> </a:t>
                      </a:r>
                      <a:r>
                        <a:rPr lang="en-US" sz="1100" dirty="0" smtClean="0">
                          <a:solidFill>
                            <a:srgbClr val="000000"/>
                          </a:solidFill>
                          <a:effectLst/>
                          <a:latin typeface="Times New Roman" panose="02020603050405020304" pitchFamily="18" charset="0"/>
                          <a:ea typeface="Calibri" panose="020F0502020204030204" pitchFamily="34" charset="0"/>
                        </a:rPr>
                        <a:t>is that cracking and other damage-related</a:t>
                      </a:r>
                      <a:r>
                        <a:rPr lang="en-US" sz="1100" baseline="0" dirty="0" smtClean="0">
                          <a:solidFill>
                            <a:srgbClr val="000000"/>
                          </a:solidFill>
                          <a:effectLst/>
                          <a:latin typeface="Times New Roman" panose="02020603050405020304" pitchFamily="18" charset="0"/>
                          <a:ea typeface="Calibri" panose="020F0502020204030204" pitchFamily="34" charset="0"/>
                        </a:rPr>
                        <a:t> events generate elastic ultrasonic waves that propagate throughout a structural element and can be detected at a remote surface-mounted location.  AE testing is an established technique for conventional concrete, but has yet to be applied extensively to Quality Assurance/Quality Control (QA/QC) activities for prestressed and prefabricated concrete. </a:t>
                      </a:r>
                      <a:r>
                        <a:rPr lang="en-US" sz="1100" dirty="0" smtClean="0">
                          <a:solidFill>
                            <a:srgbClr val="000000"/>
                          </a:solidFill>
                          <a:effectLst/>
                          <a:latin typeface="Times New Roman" panose="02020603050405020304" pitchFamily="18" charset="0"/>
                          <a:ea typeface="Calibri" panose="020F0502020204030204" pitchFamily="34" charset="0"/>
                        </a:rPr>
                        <a:t> </a:t>
                      </a:r>
                    </a:p>
                    <a:p>
                      <a:pPr marL="70485" marR="1379855" algn="just">
                        <a:lnSpc>
                          <a:spcPts val="1210"/>
                        </a:lnSpc>
                        <a:spcBef>
                          <a:spcPts val="960"/>
                        </a:spcBef>
                      </a:pPr>
                      <a:r>
                        <a:rPr lang="en-US" sz="1400" b="1" spc="20" dirty="0" smtClean="0">
                          <a:solidFill>
                            <a:srgbClr val="231F20"/>
                          </a:solidFill>
                          <a:latin typeface="Franklin Gothic Book" panose="020B0503020102020204" pitchFamily="34" charset="0"/>
                          <a:cs typeface="Calibri"/>
                        </a:rPr>
                        <a:t>Methodology</a:t>
                      </a:r>
                      <a:r>
                        <a:rPr lang="en-US" sz="1400" b="1" spc="20" baseline="0" dirty="0" smtClean="0">
                          <a:solidFill>
                            <a:srgbClr val="231F20"/>
                          </a:solidFill>
                          <a:latin typeface="Franklin Gothic Book" panose="020B0503020102020204" pitchFamily="34" charset="0"/>
                          <a:cs typeface="Calibri"/>
                        </a:rPr>
                        <a:t> </a:t>
                      </a:r>
                    </a:p>
                    <a:p>
                      <a:pPr marL="70485" marR="0" lvl="0" indent="0" algn="just" defTabSz="914400" eaLnBrk="1" fontAlgn="auto" latinLnBrk="0" hangingPunct="1">
                        <a:lnSpc>
                          <a:spcPct val="100000"/>
                        </a:lnSpc>
                        <a:spcBef>
                          <a:spcPts val="65"/>
                        </a:spcBef>
                        <a:spcAft>
                          <a:spcPts val="0"/>
                        </a:spcAft>
                        <a:buClrTx/>
                        <a:buSzTx/>
                        <a:buFontTx/>
                        <a:buNone/>
                        <a:tabLst/>
                        <a:defRPr/>
                      </a:pPr>
                      <a:r>
                        <a:rPr lang="en-US" altLang="en-US" sz="1100" dirty="0" smtClean="0">
                          <a:solidFill>
                            <a:srgbClr val="000000"/>
                          </a:solidFill>
                          <a:effectLst/>
                          <a:latin typeface="Times New Roman" panose="02020603050405020304" pitchFamily="18" charset="0"/>
                          <a:ea typeface="Calibri" panose="020F0502020204030204" pitchFamily="34" charset="0"/>
                          <a:cs typeface="+mn-cs"/>
                        </a:rPr>
                        <a:t>Assemble and test AE instruments,</a:t>
                      </a:r>
                      <a:r>
                        <a:rPr lang="en-US" altLang="en-US" sz="1100" baseline="0" dirty="0" smtClean="0">
                          <a:solidFill>
                            <a:srgbClr val="000000"/>
                          </a:solidFill>
                          <a:effectLst/>
                          <a:latin typeface="Times New Roman" panose="02020603050405020304" pitchFamily="18" charset="0"/>
                          <a:ea typeface="Calibri" panose="020F0502020204030204" pitchFamily="34" charset="0"/>
                          <a:cs typeface="+mn-cs"/>
                        </a:rPr>
                        <a:t> first in the laboratory and then in the field. </a:t>
                      </a:r>
                      <a:r>
                        <a:rPr lang="en-US" sz="1100" dirty="0" smtClean="0">
                          <a:solidFill>
                            <a:srgbClr val="000000"/>
                          </a:solidFill>
                          <a:effectLst/>
                          <a:latin typeface="Times New Roman" panose="02020603050405020304" pitchFamily="18" charset="0"/>
                          <a:ea typeface="Calibri" panose="020F0502020204030204" pitchFamily="34" charset="0"/>
                          <a:cs typeface="+mn-cs"/>
                        </a:rPr>
                        <a:t>Typical laboratory</a:t>
                      </a:r>
                      <a:r>
                        <a:rPr lang="en-US" sz="1100" baseline="0" dirty="0" smtClean="0">
                          <a:solidFill>
                            <a:srgbClr val="000000"/>
                          </a:solidFill>
                          <a:effectLst/>
                          <a:latin typeface="Times New Roman" panose="02020603050405020304" pitchFamily="18" charset="0"/>
                          <a:ea typeface="Calibri" panose="020F0502020204030204" pitchFamily="34" charset="0"/>
                          <a:cs typeface="+mn-cs"/>
                        </a:rPr>
                        <a:t> </a:t>
                      </a:r>
                      <a:r>
                        <a:rPr lang="en-US" sz="1100" dirty="0" smtClean="0">
                          <a:solidFill>
                            <a:srgbClr val="000000"/>
                          </a:solidFill>
                          <a:effectLst/>
                          <a:latin typeface="Times New Roman" panose="02020603050405020304" pitchFamily="18" charset="0"/>
                          <a:ea typeface="Calibri" panose="020F0502020204030204" pitchFamily="34" charset="0"/>
                          <a:cs typeface="+mn-cs"/>
                        </a:rPr>
                        <a:t>results appear</a:t>
                      </a:r>
                      <a:r>
                        <a:rPr lang="en-US" sz="1100" baseline="0" dirty="0" smtClean="0">
                          <a:solidFill>
                            <a:srgbClr val="000000"/>
                          </a:solidFill>
                          <a:effectLst/>
                          <a:latin typeface="Times New Roman" panose="02020603050405020304" pitchFamily="18" charset="0"/>
                          <a:ea typeface="Calibri" panose="020F0502020204030204" pitchFamily="34" charset="0"/>
                          <a:cs typeface="+mn-cs"/>
                        </a:rPr>
                        <a:t> in Figure 1 to Figure 3. </a:t>
                      </a:r>
                    </a:p>
                    <a:p>
                      <a:pPr marL="70485" marR="0" lvl="0" indent="0" algn="just" defTabSz="914400" eaLnBrk="1" fontAlgn="auto" latinLnBrk="0" hangingPunct="1">
                        <a:lnSpc>
                          <a:spcPct val="100000"/>
                        </a:lnSpc>
                        <a:spcBef>
                          <a:spcPts val="65"/>
                        </a:spcBef>
                        <a:spcAft>
                          <a:spcPts val="0"/>
                        </a:spcAft>
                        <a:buClrTx/>
                        <a:buSzTx/>
                        <a:buFontTx/>
                        <a:buNone/>
                        <a:tabLst/>
                        <a:defRPr/>
                      </a:pPr>
                      <a:endParaRPr lang="en-US" sz="1100" baseline="0" dirty="0" smtClean="0">
                        <a:solidFill>
                          <a:srgbClr val="000000"/>
                        </a:solidFill>
                        <a:effectLst/>
                        <a:latin typeface="Times New Roman" panose="02020603050405020304" pitchFamily="18" charset="0"/>
                        <a:ea typeface="Calibri" panose="020F0502020204030204" pitchFamily="34" charset="0"/>
                        <a:cs typeface="+mn-cs"/>
                      </a:endParaRPr>
                    </a:p>
                    <a:p>
                      <a:pPr marL="70485" marR="0" lvl="0" indent="0" algn="just" defTabSz="914400" eaLnBrk="1" fontAlgn="auto" latinLnBrk="0" hangingPunct="1">
                        <a:lnSpc>
                          <a:spcPct val="100000"/>
                        </a:lnSpc>
                        <a:spcBef>
                          <a:spcPts val="65"/>
                        </a:spcBef>
                        <a:spcAft>
                          <a:spcPts val="0"/>
                        </a:spcAft>
                        <a:buClrTx/>
                        <a:buSzTx/>
                        <a:buFontTx/>
                        <a:buNone/>
                        <a:tabLst/>
                        <a:defRPr/>
                      </a:pPr>
                      <a:endParaRPr lang="en-US" sz="1100" baseline="0" dirty="0" smtClean="0">
                        <a:solidFill>
                          <a:srgbClr val="000000"/>
                        </a:solidFill>
                        <a:effectLst/>
                        <a:latin typeface="Times New Roman" panose="02020603050405020304" pitchFamily="18" charset="0"/>
                        <a:ea typeface="Calibri" panose="020F0502020204030204" pitchFamily="34" charset="0"/>
                        <a:cs typeface="+mn-cs"/>
                      </a:endParaRPr>
                    </a:p>
                    <a:p>
                      <a:pPr marL="70485" marR="0" lvl="0" indent="0" algn="just" defTabSz="914400" eaLnBrk="1" fontAlgn="auto" latinLnBrk="0" hangingPunct="1">
                        <a:lnSpc>
                          <a:spcPct val="100000"/>
                        </a:lnSpc>
                        <a:spcBef>
                          <a:spcPts val="65"/>
                        </a:spcBef>
                        <a:spcAft>
                          <a:spcPts val="0"/>
                        </a:spcAft>
                        <a:buClrTx/>
                        <a:buSzTx/>
                        <a:buFontTx/>
                        <a:buNone/>
                        <a:tabLst/>
                        <a:defRPr/>
                      </a:pPr>
                      <a:endParaRPr lang="en-US" sz="1100" baseline="0" dirty="0" smtClean="0">
                        <a:solidFill>
                          <a:srgbClr val="000000"/>
                        </a:solidFill>
                        <a:effectLst/>
                        <a:latin typeface="Times New Roman" panose="02020603050405020304" pitchFamily="18" charset="0"/>
                        <a:ea typeface="Calibri" panose="020F0502020204030204" pitchFamily="34" charset="0"/>
                        <a:cs typeface="+mn-cs"/>
                      </a:endParaRPr>
                    </a:p>
                    <a:p>
                      <a:pPr marL="70485" marR="0" lvl="0" indent="0" algn="just" defTabSz="914400" eaLnBrk="1" fontAlgn="auto" latinLnBrk="0" hangingPunct="1">
                        <a:lnSpc>
                          <a:spcPct val="100000"/>
                        </a:lnSpc>
                        <a:spcBef>
                          <a:spcPts val="65"/>
                        </a:spcBef>
                        <a:spcAft>
                          <a:spcPts val="0"/>
                        </a:spcAft>
                        <a:buClrTx/>
                        <a:buSzTx/>
                        <a:buFontTx/>
                        <a:buNone/>
                        <a:tabLst/>
                        <a:defRPr/>
                      </a:pPr>
                      <a:endParaRPr lang="en-US" altLang="en-US" sz="1100" baseline="0" dirty="0" smtClean="0">
                        <a:solidFill>
                          <a:srgbClr val="000000"/>
                        </a:solidFill>
                        <a:effectLst/>
                        <a:latin typeface="Times New Roman" panose="02020603050405020304" pitchFamily="18" charset="0"/>
                        <a:ea typeface="Calibri" panose="020F0502020204030204" pitchFamily="34" charset="0"/>
                        <a:cs typeface="+mn-cs"/>
                      </a:endParaRPr>
                    </a:p>
                    <a:p>
                      <a:pPr marL="70485" marR="0" lvl="0" indent="0" algn="just" defTabSz="914400" eaLnBrk="1" fontAlgn="auto" latinLnBrk="0" hangingPunct="1">
                        <a:lnSpc>
                          <a:spcPct val="100000"/>
                        </a:lnSpc>
                        <a:spcBef>
                          <a:spcPts val="65"/>
                        </a:spcBef>
                        <a:spcAft>
                          <a:spcPts val="0"/>
                        </a:spcAft>
                        <a:buClrTx/>
                        <a:buSzTx/>
                        <a:buFontTx/>
                        <a:buNone/>
                        <a:tabLst/>
                        <a:defRPr/>
                      </a:pPr>
                      <a:endParaRPr lang="en-US" altLang="en-US" sz="1100" dirty="0" smtClean="0">
                        <a:solidFill>
                          <a:srgbClr val="000000"/>
                        </a:solidFill>
                        <a:effectLst/>
                        <a:latin typeface="Times New Roman" panose="02020603050405020304" pitchFamily="18" charset="0"/>
                        <a:ea typeface="Calibri" panose="020F0502020204030204" pitchFamily="34" charset="0"/>
                        <a:cs typeface="+mn-cs"/>
                      </a:endParaRPr>
                    </a:p>
                    <a:p>
                      <a:pPr marL="70485" marR="5715" algn="just">
                        <a:lnSpc>
                          <a:spcPts val="1210"/>
                        </a:lnSpc>
                        <a:spcBef>
                          <a:spcPts val="960"/>
                        </a:spcBef>
                      </a:pPr>
                      <a:r>
                        <a:rPr lang="en-US" sz="1100" baseline="0" dirty="0" smtClean="0">
                          <a:solidFill>
                            <a:srgbClr val="000000"/>
                          </a:solidFill>
                          <a:effectLst/>
                          <a:latin typeface="Times New Roman" panose="02020603050405020304" pitchFamily="18" charset="0"/>
                          <a:ea typeface="Calibri" panose="020F0502020204030204" pitchFamily="34" charset="0"/>
                          <a:cs typeface="+mn-cs"/>
                        </a:rPr>
                        <a:t>            Fig. 1 Pullout test         Fig. 2 Beam failure   Fig. 3 AE events at failure surface</a:t>
                      </a:r>
                    </a:p>
                    <a:p>
                      <a:pPr marL="70485" marR="5715" algn="just">
                        <a:lnSpc>
                          <a:spcPts val="1210"/>
                        </a:lnSpc>
                        <a:spcBef>
                          <a:spcPts val="960"/>
                        </a:spcBef>
                      </a:pPr>
                      <a:r>
                        <a:rPr lang="en-US" sz="1400" b="1" spc="20" dirty="0" smtClean="0">
                          <a:solidFill>
                            <a:srgbClr val="231F20"/>
                          </a:solidFill>
                          <a:latin typeface="Franklin Gothic Book" panose="020B0503020102020204" pitchFamily="34" charset="0"/>
                          <a:ea typeface="+mn-ea"/>
                          <a:cs typeface="Calibri"/>
                        </a:rPr>
                        <a:t>Conclusion and future</a:t>
                      </a:r>
                      <a:r>
                        <a:rPr lang="en-US" sz="1400" b="1" spc="20" baseline="0" dirty="0" smtClean="0">
                          <a:solidFill>
                            <a:srgbClr val="231F20"/>
                          </a:solidFill>
                          <a:latin typeface="Franklin Gothic Book" panose="020B0503020102020204" pitchFamily="34" charset="0"/>
                          <a:ea typeface="+mn-ea"/>
                          <a:cs typeface="Calibri"/>
                        </a:rPr>
                        <a:t> steps</a:t>
                      </a:r>
                      <a:endParaRPr sz="1400" dirty="0">
                        <a:latin typeface="Franklin Gothic Book" panose="020B0503020102020204" pitchFamily="34" charset="0"/>
                        <a:cs typeface="Calibri"/>
                      </a:endParaRPr>
                    </a:p>
                    <a:p>
                      <a:pPr marL="70485" marR="0" lvl="0" indent="0" algn="just" defTabSz="914400" eaLnBrk="1" fontAlgn="auto" latinLnBrk="0" hangingPunct="1">
                        <a:lnSpc>
                          <a:spcPct val="100000"/>
                        </a:lnSpc>
                        <a:spcBef>
                          <a:spcPts val="65"/>
                        </a:spcBef>
                        <a:spcAft>
                          <a:spcPts val="0"/>
                        </a:spcAft>
                        <a:buClrTx/>
                        <a:buSzTx/>
                        <a:buFontTx/>
                        <a:buNone/>
                        <a:tabLst/>
                        <a:defRPr/>
                      </a:pPr>
                      <a:r>
                        <a:rPr lang="en-US" sz="1100" dirty="0" smtClean="0">
                          <a:solidFill>
                            <a:srgbClr val="000000"/>
                          </a:solidFill>
                          <a:effectLst/>
                          <a:latin typeface="Times New Roman" panose="02020603050405020304" pitchFamily="18" charset="0"/>
                          <a:ea typeface="Calibri" panose="020F0502020204030204" pitchFamily="34" charset="0"/>
                          <a:cs typeface="+mn-cs"/>
                        </a:rPr>
                        <a:t>Laboratory results indicate the viability of AE sensing technology for monitoring the condition of prefabricated concrete girders during fabrication and transport. Planned future work includes measurement of AE events on prestressed girders during fabrication and transportation to the Rockingham I-91 IM 091-1(66) bridges in collaboration with J.P. Carrara and Sons, Middlebury, VT.  </a:t>
                      </a:r>
                    </a:p>
                    <a:p>
                      <a:pPr marL="70485" marR="5715" algn="just">
                        <a:lnSpc>
                          <a:spcPts val="1210"/>
                        </a:lnSpc>
                        <a:spcBef>
                          <a:spcPts val="960"/>
                        </a:spcBef>
                      </a:pPr>
                      <a:r>
                        <a:rPr sz="1400" b="1" spc="20" dirty="0" smtClean="0">
                          <a:solidFill>
                            <a:srgbClr val="231F20"/>
                          </a:solidFill>
                          <a:latin typeface="Franklin Gothic Book" panose="020B0503020102020204" pitchFamily="34" charset="0"/>
                          <a:cs typeface="Calibri"/>
                        </a:rPr>
                        <a:t>What</a:t>
                      </a:r>
                      <a:r>
                        <a:rPr sz="1400" b="1" spc="-45" dirty="0" smtClean="0">
                          <a:solidFill>
                            <a:srgbClr val="231F20"/>
                          </a:solidFill>
                          <a:latin typeface="Franklin Gothic Book" panose="020B0503020102020204" pitchFamily="34" charset="0"/>
                          <a:cs typeface="Calibri"/>
                        </a:rPr>
                        <a:t> </a:t>
                      </a:r>
                      <a:r>
                        <a:rPr sz="1400" b="1" spc="30" dirty="0">
                          <a:solidFill>
                            <a:srgbClr val="231F20"/>
                          </a:solidFill>
                          <a:latin typeface="Franklin Gothic Book" panose="020B0503020102020204" pitchFamily="34" charset="0"/>
                          <a:cs typeface="Calibri"/>
                        </a:rPr>
                        <a:t>are</a:t>
                      </a:r>
                      <a:r>
                        <a:rPr sz="1400" b="1" spc="-45" dirty="0">
                          <a:solidFill>
                            <a:srgbClr val="231F20"/>
                          </a:solidFill>
                          <a:latin typeface="Franklin Gothic Book" panose="020B0503020102020204" pitchFamily="34" charset="0"/>
                          <a:cs typeface="Calibri"/>
                        </a:rPr>
                        <a:t> </a:t>
                      </a:r>
                      <a:r>
                        <a:rPr sz="1400" b="1" spc="45" dirty="0">
                          <a:solidFill>
                            <a:srgbClr val="231F20"/>
                          </a:solidFill>
                          <a:latin typeface="Franklin Gothic Book" panose="020B0503020102020204" pitchFamily="34" charset="0"/>
                          <a:cs typeface="Calibri"/>
                        </a:rPr>
                        <a:t>potential</a:t>
                      </a:r>
                      <a:r>
                        <a:rPr sz="1400" b="1" spc="-45" dirty="0">
                          <a:solidFill>
                            <a:srgbClr val="231F20"/>
                          </a:solidFill>
                          <a:latin typeface="Franklin Gothic Book" panose="020B0503020102020204" pitchFamily="34" charset="0"/>
                          <a:cs typeface="Calibri"/>
                        </a:rPr>
                        <a:t> </a:t>
                      </a:r>
                      <a:r>
                        <a:rPr sz="1400" b="1" spc="40" dirty="0" smtClean="0">
                          <a:solidFill>
                            <a:srgbClr val="231F20"/>
                          </a:solidFill>
                          <a:latin typeface="Franklin Gothic Book" panose="020B0503020102020204" pitchFamily="34" charset="0"/>
                          <a:cs typeface="Calibri"/>
                        </a:rPr>
                        <a:t>impacts?</a:t>
                      </a:r>
                      <a:r>
                        <a:rPr lang="en-US" sz="1400" b="1" spc="40" dirty="0" smtClean="0">
                          <a:solidFill>
                            <a:srgbClr val="231F20"/>
                          </a:solidFill>
                          <a:latin typeface="Franklin Gothic Book" panose="020B0503020102020204" pitchFamily="34" charset="0"/>
                          <a:cs typeface="Calibri"/>
                        </a:rPr>
                        <a:t>  What is the benefit to </a:t>
                      </a:r>
                      <a:r>
                        <a:rPr lang="en-US" sz="1400" b="1" spc="40" dirty="0" err="1" smtClean="0">
                          <a:solidFill>
                            <a:srgbClr val="231F20"/>
                          </a:solidFill>
                          <a:latin typeface="Franklin Gothic Book" panose="020B0503020102020204" pitchFamily="34" charset="0"/>
                          <a:cs typeface="Calibri"/>
                        </a:rPr>
                        <a:t>VTrans</a:t>
                      </a:r>
                      <a:r>
                        <a:rPr lang="en-US" sz="1400" b="1" spc="40" dirty="0" smtClean="0">
                          <a:solidFill>
                            <a:srgbClr val="231F20"/>
                          </a:solidFill>
                          <a:latin typeface="Franklin Gothic Book" panose="020B0503020102020204" pitchFamily="34" charset="0"/>
                          <a:cs typeface="Calibri"/>
                        </a:rPr>
                        <a:t>?</a:t>
                      </a:r>
                      <a:endParaRPr sz="1400" dirty="0">
                        <a:latin typeface="Franklin Gothic Book" panose="020B0503020102020204" pitchFamily="34" charset="0"/>
                        <a:cs typeface="Calibri"/>
                      </a:endParaRPr>
                    </a:p>
                    <a:p>
                      <a:pPr marL="70485" marR="0" lvl="0" indent="0" algn="just" defTabSz="914400" eaLnBrk="1" fontAlgn="auto" latinLnBrk="0" hangingPunct="1">
                        <a:lnSpc>
                          <a:spcPct val="100000"/>
                        </a:lnSpc>
                        <a:spcBef>
                          <a:spcPts val="65"/>
                        </a:spcBef>
                        <a:spcAft>
                          <a:spcPts val="0"/>
                        </a:spcAft>
                        <a:buClrTx/>
                        <a:buSzTx/>
                        <a:buFontTx/>
                        <a:buNone/>
                        <a:tabLst/>
                        <a:defRPr/>
                      </a:pPr>
                      <a:r>
                        <a:rPr lang="en-US" sz="1100" dirty="0" smtClean="0">
                          <a:solidFill>
                            <a:srgbClr val="000000"/>
                          </a:solidFill>
                          <a:effectLst/>
                          <a:latin typeface="Times New Roman" panose="02020603050405020304" pitchFamily="18" charset="0"/>
                          <a:ea typeface="Calibri" panose="020F0502020204030204" pitchFamily="34" charset="0"/>
                          <a:cs typeface="+mn-cs"/>
                        </a:rPr>
                        <a:t>This </a:t>
                      </a:r>
                      <a:r>
                        <a:rPr lang="en-US" sz="1100" dirty="0" smtClean="0">
                          <a:solidFill>
                            <a:srgbClr val="000000"/>
                          </a:solidFill>
                          <a:effectLst/>
                          <a:latin typeface="Times New Roman" panose="02020603050405020304" pitchFamily="18" charset="0"/>
                          <a:ea typeface="Calibri" panose="020F0502020204030204" pitchFamily="34" charset="0"/>
                          <a:cs typeface="+mn-cs"/>
                        </a:rPr>
                        <a:t>research project addresses the issue of </a:t>
                      </a:r>
                      <a:r>
                        <a:rPr lang="en-US" sz="1100" dirty="0" smtClean="0">
                          <a:solidFill>
                            <a:srgbClr val="000000"/>
                          </a:solidFill>
                          <a:effectLst/>
                          <a:latin typeface="Times New Roman" panose="02020603050405020304" pitchFamily="18" charset="0"/>
                          <a:ea typeface="Calibri" panose="020F0502020204030204" pitchFamily="34" charset="0"/>
                          <a:cs typeface="+mn-cs"/>
                        </a:rPr>
                        <a:t>(</a:t>
                      </a:r>
                      <a:r>
                        <a:rPr lang="en-US" sz="1100" dirty="0" smtClean="0">
                          <a:solidFill>
                            <a:srgbClr val="000000"/>
                          </a:solidFill>
                          <a:effectLst/>
                          <a:latin typeface="Times New Roman" panose="02020603050405020304" pitchFamily="18" charset="0"/>
                          <a:ea typeface="Calibri" panose="020F0502020204030204" pitchFamily="34" charset="0"/>
                          <a:cs typeface="+mn-cs"/>
                        </a:rPr>
                        <a:t>QA/QC) of prefabricated pre-stressed concrete girders used </a:t>
                      </a:r>
                      <a:r>
                        <a:rPr lang="en-US" sz="1100" dirty="0" smtClean="0">
                          <a:solidFill>
                            <a:srgbClr val="000000"/>
                          </a:solidFill>
                          <a:effectLst/>
                          <a:latin typeface="Times New Roman" panose="02020603050405020304" pitchFamily="18" charset="0"/>
                          <a:ea typeface="Calibri" panose="020F0502020204030204" pitchFamily="34" charset="0"/>
                          <a:cs typeface="+mn-cs"/>
                        </a:rPr>
                        <a:t>in bridge construction</a:t>
                      </a:r>
                      <a:r>
                        <a:rPr lang="en-US" sz="1100" baseline="0" dirty="0" smtClean="0">
                          <a:solidFill>
                            <a:srgbClr val="000000"/>
                          </a:solidFill>
                          <a:effectLst/>
                          <a:latin typeface="Times New Roman" panose="02020603050405020304" pitchFamily="18" charset="0"/>
                          <a:ea typeface="Calibri" panose="020F0502020204030204" pitchFamily="34" charset="0"/>
                          <a:cs typeface="+mn-cs"/>
                        </a:rPr>
                        <a:t> through the use of a portable and reusable AE sensor system. </a:t>
                      </a:r>
                      <a:r>
                        <a:rPr lang="en-US" sz="1100" dirty="0" smtClean="0">
                          <a:solidFill>
                            <a:srgbClr val="000000"/>
                          </a:solidFill>
                          <a:effectLst/>
                          <a:latin typeface="Times New Roman" panose="02020603050405020304" pitchFamily="18" charset="0"/>
                          <a:ea typeface="Calibri" panose="020F0502020204030204" pitchFamily="34" charset="0"/>
                          <a:cs typeface="+mn-cs"/>
                        </a:rPr>
                        <a:t>If successful, the technique could be extended to monitoring girders during installation and in-service of the bridge, and future QA/QC efforts. </a:t>
                      </a:r>
                      <a:r>
                        <a:rPr lang="en-US" sz="1100" baseline="0" dirty="0" smtClean="0">
                          <a:solidFill>
                            <a:srgbClr val="000000"/>
                          </a:solidFill>
                          <a:effectLst/>
                          <a:latin typeface="Times New Roman" panose="02020603050405020304" pitchFamily="18" charset="0"/>
                          <a:ea typeface="Calibri" panose="020F0502020204030204" pitchFamily="34" charset="0"/>
                          <a:cs typeface="+mn-cs"/>
                        </a:rPr>
                        <a:t>The long term impact is the potential for increased serviceability values for bridges by reducing the level of cracking in prefabricated reinforced concrete elements. </a:t>
                      </a:r>
                      <a:r>
                        <a:rPr lang="en-US" sz="1100" dirty="0" smtClean="0">
                          <a:solidFill>
                            <a:srgbClr val="000000"/>
                          </a:solidFill>
                          <a:effectLst/>
                          <a:latin typeface="Times New Roman" panose="02020603050405020304" pitchFamily="18" charset="0"/>
                          <a:ea typeface="Calibri" panose="020F0502020204030204" pitchFamily="34" charset="0"/>
                          <a:cs typeface="+mn-cs"/>
                        </a:rPr>
                        <a:t>  </a:t>
                      </a:r>
                      <a:endParaRPr lang="en-US" sz="1100" dirty="0">
                        <a:solidFill>
                          <a:srgbClr val="000000"/>
                        </a:solidFill>
                        <a:effectLst/>
                        <a:latin typeface="Times New Roman" panose="02020603050405020304" pitchFamily="18" charset="0"/>
                        <a:ea typeface="Calibri" panose="020F0502020204030204" pitchFamily="34" charset="0"/>
                        <a:cs typeface="+mn-cs"/>
                      </a:endParaRPr>
                    </a:p>
                  </a:txBody>
                  <a:tcPr marL="0" marR="0" marT="0" marB="0">
                    <a:lnL w="12699">
                      <a:solidFill>
                        <a:srgbClr val="395F3A"/>
                      </a:solidFill>
                      <a:prstDash val="solid"/>
                    </a:lnL>
                  </a:tcPr>
                </a:tc>
                <a:extLst>
                  <a:ext uri="{0D108BD9-81ED-4DB2-BD59-A6C34878D82A}">
                    <a16:rowId xmlns="" xmlns:a16="http://schemas.microsoft.com/office/drawing/2014/main" val="10003"/>
                  </a:ext>
                </a:extLst>
              </a:tr>
              <a:tr h="486701">
                <a:tc>
                  <a:txBody>
                    <a:bodyPr/>
                    <a:lstStyle/>
                    <a:p>
                      <a:pPr marL="152400" marR="154940" lvl="0" indent="0" defTabSz="914400" eaLnBrk="1" fontAlgn="auto" latinLnBrk="0" hangingPunct="1">
                        <a:lnSpc>
                          <a:spcPts val="1000"/>
                        </a:lnSpc>
                        <a:spcBef>
                          <a:spcPts val="290"/>
                        </a:spcBef>
                        <a:spcAft>
                          <a:spcPts val="0"/>
                        </a:spcAft>
                        <a:buClrTx/>
                        <a:buSzTx/>
                        <a:buFontTx/>
                        <a:buNone/>
                        <a:tabLst/>
                        <a:defRPr/>
                      </a:pPr>
                      <a:endParaRPr lang="en-US" sz="850" dirty="0" smtClean="0">
                        <a:latin typeface="Palatino Linotype" panose="02040502050505030304" pitchFamily="18" charset="0"/>
                        <a:cs typeface="Times New Roman"/>
                      </a:endParaRPr>
                    </a:p>
                  </a:txBody>
                  <a:tcPr marL="0" marR="0" marT="0" marB="0">
                    <a:lnL w="12699">
                      <a:solidFill>
                        <a:srgbClr val="395F3A"/>
                      </a:solidFill>
                      <a:prstDash val="solid"/>
                    </a:lnL>
                    <a:lnR w="12699" cap="flat" cmpd="sng" algn="ctr">
                      <a:solidFill>
                        <a:srgbClr val="395F3A"/>
                      </a:solidFill>
                      <a:prstDash val="solid"/>
                      <a:round/>
                      <a:headEnd type="none" w="med" len="med"/>
                      <a:tailEnd type="none" w="med" len="med"/>
                    </a:lnR>
                    <a:lnB w="12699">
                      <a:solidFill>
                        <a:srgbClr val="395F3A"/>
                      </a:solidFill>
                      <a:prstDash val="solid"/>
                    </a:lnB>
                    <a:solidFill>
                      <a:srgbClr val="557630">
                        <a:alpha val="25000"/>
                      </a:srgbClr>
                    </a:solidFill>
                  </a:tcPr>
                </a:tc>
                <a:tc>
                  <a:txBody>
                    <a:bodyPr/>
                    <a:lstStyle/>
                    <a:p>
                      <a:pPr marL="0" marR="0" algn="just">
                        <a:spcBef>
                          <a:spcPts val="0"/>
                        </a:spcBef>
                        <a:spcAft>
                          <a:spcPts val="115"/>
                        </a:spcAft>
                      </a:pPr>
                      <a:endParaRPr lang="en-US" sz="1100" dirty="0">
                        <a:solidFill>
                          <a:srgbClr val="000000"/>
                        </a:solidFill>
                        <a:effectLst/>
                        <a:latin typeface="Times New Roman" panose="02020603050405020304" pitchFamily="18" charset="0"/>
                        <a:ea typeface="Calibri" panose="020F0502020204030204" pitchFamily="34" charset="0"/>
                      </a:endParaRPr>
                    </a:p>
                  </a:txBody>
                  <a:tcPr marL="0" marR="0" marT="0" marB="0">
                    <a:lnL w="12699" cap="flat" cmpd="sng" algn="ctr">
                      <a:solidFill>
                        <a:srgbClr val="395F3A"/>
                      </a:solidFill>
                      <a:prstDash val="solid"/>
                      <a:round/>
                      <a:headEnd type="none" w="med" len="med"/>
                      <a:tailEnd type="none" w="med" len="med"/>
                    </a:lnL>
                  </a:tcPr>
                </a:tc>
              </a:tr>
            </a:tbl>
          </a:graphicData>
        </a:graphic>
      </p:graphicFrame>
      <p:pic>
        <p:nvPicPr>
          <p:cNvPr id="30" name="Picture 29"/>
          <p:cNvPicPr>
            <a:picLocks noChangeAspect="1"/>
          </p:cNvPicPr>
          <p:nvPr/>
        </p:nvPicPr>
        <p:blipFill>
          <a:blip r:embed="rId5"/>
          <a:stretch>
            <a:fillRect/>
          </a:stretch>
        </p:blipFill>
        <p:spPr>
          <a:xfrm>
            <a:off x="457146" y="547106"/>
            <a:ext cx="1759779" cy="435589"/>
          </a:xfrm>
          <a:prstGeom prst="rect">
            <a:avLst/>
          </a:prstGeom>
        </p:spPr>
      </p:pic>
      <p:sp>
        <p:nvSpPr>
          <p:cNvPr id="32" name="TextBox 31"/>
          <p:cNvSpPr txBox="1"/>
          <p:nvPr/>
        </p:nvSpPr>
        <p:spPr>
          <a:xfrm>
            <a:off x="441244" y="1109911"/>
            <a:ext cx="1696490" cy="646331"/>
          </a:xfrm>
          <a:prstGeom prst="rect">
            <a:avLst/>
          </a:prstGeom>
          <a:solidFill>
            <a:schemeClr val="accent3">
              <a:lumMod val="40000"/>
              <a:lumOff val="60000"/>
              <a:alpha val="25000"/>
            </a:schemeClr>
          </a:solidFill>
        </p:spPr>
        <p:txBody>
          <a:bodyPr wrap="none" rtlCol="0">
            <a:spAutoFit/>
          </a:bodyPr>
          <a:lstStyle/>
          <a:p>
            <a:pPr algn="ctr"/>
            <a:r>
              <a:rPr lang="en-US" b="1" dirty="0" smtClean="0">
                <a:latin typeface="Franklin Gothic Medium" panose="020B0603020102020204" pitchFamily="34" charset="0"/>
              </a:rPr>
              <a:t>2017 Research</a:t>
            </a:r>
          </a:p>
          <a:p>
            <a:pPr algn="ctr"/>
            <a:r>
              <a:rPr lang="en-US" b="1" dirty="0" smtClean="0">
                <a:latin typeface="Franklin Gothic Medium" panose="020B0603020102020204" pitchFamily="34" charset="0"/>
              </a:rPr>
              <a:t>Symposium</a:t>
            </a:r>
            <a:endParaRPr lang="en-US" b="1" dirty="0">
              <a:latin typeface="Franklin Gothic Medium" panose="020B0603020102020204" pitchFamily="34" charset="0"/>
            </a:endParaRPr>
          </a:p>
        </p:txBody>
      </p:sp>
      <p:pic>
        <p:nvPicPr>
          <p:cNvPr id="5" name="Picture 1">
            <a:extLst>
              <a:ext uri="{FF2B5EF4-FFF2-40B4-BE49-F238E27FC236}">
                <a16:creationId xmlns:a16="http://schemas.microsoft.com/office/drawing/2014/main" xmlns="" id="{EF5925CB-70DE-43D5-AF6F-4EEF9A15431A}"/>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l="2599" r="6494" b="6110"/>
          <a:stretch>
            <a:fillRect/>
          </a:stretch>
        </p:blipFill>
        <p:spPr bwMode="auto">
          <a:xfrm>
            <a:off x="5479390" y="5526029"/>
            <a:ext cx="1437548" cy="11106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2">
            <a:extLst>
              <a:ext uri="{FF2B5EF4-FFF2-40B4-BE49-F238E27FC236}">
                <a16:creationId xmlns:a16="http://schemas.microsoft.com/office/drawing/2014/main" xmlns="" id="{6C6C34CF-DA71-4E00-8BC9-3C424C2146DC}"/>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744139" y="5806433"/>
            <a:ext cx="922708" cy="830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2">
            <a:extLst>
              <a:ext uri="{FF2B5EF4-FFF2-40B4-BE49-F238E27FC236}">
                <a16:creationId xmlns:a16="http://schemas.microsoft.com/office/drawing/2014/main" xmlns="" id="{6C17248B-4597-489D-9DC5-66F4C4BE0D46}"/>
              </a:ext>
            </a:extLst>
          </p:cNvPr>
          <p:cNvPicPr>
            <a:picLocks noChangeAspect="1" noChangeArrowheads="1"/>
          </p:cNvPicPr>
          <p:nvPr/>
        </p:nvPicPr>
        <p:blipFill rotWithShape="1">
          <a:blip r:embed="rId8" cstate="print">
            <a:extLst>
              <a:ext uri="{28A0092B-C50C-407E-A947-70E740481C1C}">
                <a14:useLocalDpi xmlns:a14="http://schemas.microsoft.com/office/drawing/2010/main" val="0"/>
              </a:ext>
            </a:extLst>
          </a:blip>
          <a:srcRect t="51680"/>
          <a:stretch/>
        </p:blipFill>
        <p:spPr bwMode="auto">
          <a:xfrm>
            <a:off x="4160686" y="5743818"/>
            <a:ext cx="969817" cy="8929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231F2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22ec0dd7-095b-41f2-b8b8-a624496b8c6b">E23TXWV46JPD-235135430-57</_dlc_DocId>
    <_dlc_DocIdUrl xmlns="22ec0dd7-095b-41f2-b8b8-a624496b8c6b">
      <Url>https://outside.vermont.gov/agency/VTRANS/external/docs/_layouts/15/DocIdRedir.aspx?ID=E23TXWV46JPD-235135430-57</Url>
      <Description>E23TXWV46JPD-235135430-57</Description>
    </_dlc_DocIdUrl>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ct:contentTypeSchema xmlns:ct="http://schemas.microsoft.com/office/2006/metadata/contentType" xmlns:ma="http://schemas.microsoft.com/office/2006/metadata/properties/metaAttributes" ct:_="" ma:_="" ma:contentTypeName="Document" ma:contentTypeID="0x0101007618CA193348A64BB00EC4DD700C226C" ma:contentTypeVersion="4" ma:contentTypeDescription="Create a new document." ma:contentTypeScope="" ma:versionID="f06708e5199452a9f7394f94d84a6298">
  <xsd:schema xmlns:xsd="http://www.w3.org/2001/XMLSchema" xmlns:xs="http://www.w3.org/2001/XMLSchema" xmlns:p="http://schemas.microsoft.com/office/2006/metadata/properties" xmlns:ns2="2a208fe3-8287-4a8b-b629-d45392ca0f10" xmlns:ns3="22ec0dd7-095b-41f2-b8b8-a624496b8c6b" targetNamespace="http://schemas.microsoft.com/office/2006/metadata/properties" ma:root="true" ma:fieldsID="e6605e219c6038dbb08f224e297c44ee" ns2:_="" ns3:_="">
    <xsd:import namespace="2a208fe3-8287-4a8b-b629-d45392ca0f10"/>
    <xsd:import namespace="22ec0dd7-095b-41f2-b8b8-a624496b8c6b"/>
    <xsd:element name="properties">
      <xsd:complexType>
        <xsd:sequence>
          <xsd:element name="documentManagement">
            <xsd:complexType>
              <xsd:all>
                <xsd:element ref="ns2:SharedWithUsers"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a208fe3-8287-4a8b-b629-d45392ca0f10"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22ec0dd7-095b-41f2-b8b8-a624496b8c6b" elementFormDefault="qualified">
    <xsd:import namespace="http://schemas.microsoft.com/office/2006/documentManagement/types"/>
    <xsd:import namespace="http://schemas.microsoft.com/office/infopath/2007/PartnerControls"/>
    <xsd:element name="_dlc_DocId" ma:index="9" nillable="true" ma:displayName="Document ID Value" ma:description="The value of the document ID assigned to this item." ma:internalName="_dlc_DocId" ma:readOnly="true">
      <xsd:simpleType>
        <xsd:restriction base="dms:Text"/>
      </xsd:simpleType>
    </xsd:element>
    <xsd:element name="_dlc_DocIdUrl" ma:index="1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1"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9C07C31-05D4-42C1-A061-2560A207A38E}"/>
</file>

<file path=customXml/itemProps2.xml><?xml version="1.0" encoding="utf-8"?>
<ds:datastoreItem xmlns:ds="http://schemas.openxmlformats.org/officeDocument/2006/customXml" ds:itemID="{60A81510-908A-4541-A422-710A6CC55CC6}"/>
</file>

<file path=customXml/itemProps3.xml><?xml version="1.0" encoding="utf-8"?>
<ds:datastoreItem xmlns:ds="http://schemas.openxmlformats.org/officeDocument/2006/customXml" ds:itemID="{4F5A59F7-5A31-4342-A2CE-5E1140C1D669}"/>
</file>

<file path=customXml/itemProps4.xml><?xml version="1.0" encoding="utf-8"?>
<ds:datastoreItem xmlns:ds="http://schemas.openxmlformats.org/officeDocument/2006/customXml" ds:itemID="{2C554B25-E9E9-42F7-85F1-C84DAAE506C7}"/>
</file>

<file path=docProps/app.xml><?xml version="1.0" encoding="utf-8"?>
<Properties xmlns="http://schemas.openxmlformats.org/officeDocument/2006/extended-properties" xmlns:vt="http://schemas.openxmlformats.org/officeDocument/2006/docPropsVTypes">
  <Template/>
  <TotalTime>706</TotalTime>
  <Words>505</Words>
  <Application>Microsoft Office PowerPoint</Application>
  <PresentationFormat>Custom</PresentationFormat>
  <Paragraphs>47</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Calibri</vt:lpstr>
      <vt:lpstr>Franklin Gothic Book</vt:lpstr>
      <vt:lpstr>Franklin Gothic Demi</vt:lpstr>
      <vt:lpstr>Franklin Gothic Medium</vt:lpstr>
      <vt:lpstr>Palatino Linotype</vt:lpstr>
      <vt:lpstr>Times New Roman</vt:lpstr>
      <vt:lpstr>Office Theme</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Julie Dowds</dc:creator>
  <cp:lastModifiedBy>dryver</cp:lastModifiedBy>
  <cp:revision>28</cp:revision>
  <cp:lastPrinted>2017-07-31T17:57:21Z</cp:lastPrinted>
  <dcterms:created xsi:type="dcterms:W3CDTF">2016-10-05T18:36:23Z</dcterms:created>
  <dcterms:modified xsi:type="dcterms:W3CDTF">2017-09-27T12:29:57Z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2014-12-03T00:00:00Z</vt:filetime>
  </property>
  <property fmtid="{D5CDD505-2E9C-101B-9397-08002B2CF9AE}" pid="3" name="Creator">
    <vt:lpwstr>Adobe InDesign CS5 (7.0)</vt:lpwstr>
  </property>
  <property fmtid="{D5CDD505-2E9C-101B-9397-08002B2CF9AE}" pid="4" name="LastSaved">
    <vt:filetime>2016-10-05T00:00:00Z</vt:filetime>
  </property>
  <property fmtid="{D5CDD505-2E9C-101B-9397-08002B2CF9AE}" pid="5" name="ContentTypeId">
    <vt:lpwstr>0x0101007618CA193348A64BB00EC4DD700C226C</vt:lpwstr>
  </property>
  <property fmtid="{D5CDD505-2E9C-101B-9397-08002B2CF9AE}" pid="6" name="_dlc_DocIdItemGuid">
    <vt:lpwstr>5b92fb98-5533-4025-8d4c-c9f4429230c9</vt:lpwstr>
  </property>
</Properties>
</file>